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7" r:id="rId5"/>
    <p:sldId id="276" r:id="rId6"/>
    <p:sldId id="259" r:id="rId7"/>
    <p:sldId id="264" r:id="rId8"/>
    <p:sldId id="275" r:id="rId9"/>
    <p:sldId id="269" r:id="rId10"/>
    <p:sldId id="268" r:id="rId11"/>
    <p:sldId id="270" r:id="rId12"/>
    <p:sldId id="262" r:id="rId13"/>
    <p:sldId id="280" r:id="rId14"/>
    <p:sldId id="273" r:id="rId15"/>
    <p:sldId id="263" r:id="rId16"/>
    <p:sldId id="274" r:id="rId17"/>
    <p:sldId id="265" r:id="rId18"/>
    <p:sldId id="267" r:id="rId19"/>
    <p:sldId id="271" r:id="rId20"/>
    <p:sldId id="272" r:id="rId21"/>
    <p:sldId id="278" r:id="rId22"/>
    <p:sldId id="266" r:id="rId23"/>
    <p:sldId id="279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D"/>
    <a:srgbClr val="E63C0A"/>
    <a:srgbClr val="FF2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168F7-A9CC-5EAF-D187-37FBDB76C937}" v="729" dt="2025-03-31T09:00:39.283"/>
    <p1510:client id="{CC944935-1FB1-12FE-5029-9EA82A907CB4}" v="300" dt="2025-03-31T09:36:19.0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423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63101-A23A-4ACE-A7A6-D4E724BF03D6}" type="doc">
      <dgm:prSet loTypeId="urn:microsoft.com/office/officeart/2005/8/layout/b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D5343CE0-3B10-4239-8B6A-1E9ECA298403}">
      <dgm:prSet phldrT="[Text]" phldr="0"/>
      <dgm:spPr>
        <a:solidFill>
          <a:srgbClr val="00427D"/>
        </a:solidFill>
        <a:ln w="57150">
          <a:solidFill>
            <a:srgbClr val="00427D"/>
          </a:solidFill>
        </a:ln>
      </dgm:spPr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Kreativitätstechniken</a:t>
          </a:r>
        </a:p>
      </dgm:t>
    </dgm:pt>
    <dgm:pt modelId="{858A813A-E750-4D16-8B55-5ABD9066EA4F}" type="parTrans" cxnId="{616C4937-9B2F-49EE-B04D-06CFFD2BCBBB}">
      <dgm:prSet/>
      <dgm:spPr/>
      <dgm:t>
        <a:bodyPr/>
        <a:lstStyle/>
        <a:p>
          <a:endParaRPr lang="de-DE"/>
        </a:p>
      </dgm:t>
    </dgm:pt>
    <dgm:pt modelId="{81C0D43C-CBB9-4176-83D0-94B816465DE9}" type="sibTrans" cxnId="{616C4937-9B2F-49EE-B04D-06CFFD2BCBBB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99D2C620-F768-4E64-BFC4-0142F69D54C8}">
      <dgm:prSet phldrT="[Text]" phldr="0"/>
      <dgm:spPr>
        <a:solidFill>
          <a:srgbClr val="00427D"/>
        </a:solidFill>
        <a:ln w="57150">
          <a:solidFill>
            <a:srgbClr val="00427D"/>
          </a:solidFill>
        </a:ln>
      </dgm:spPr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Arial"/>
            </a:rPr>
            <a:t>Kleine Gruppen</a:t>
          </a:r>
        </a:p>
      </dgm:t>
    </dgm:pt>
    <dgm:pt modelId="{4C22AE9E-4241-4933-BBE8-8E49AA49EE3A}" type="parTrans" cxnId="{E3103791-15AE-4B0A-9216-727577321F8F}">
      <dgm:prSet/>
      <dgm:spPr/>
      <dgm:t>
        <a:bodyPr/>
        <a:lstStyle/>
        <a:p>
          <a:endParaRPr lang="de-DE"/>
        </a:p>
      </dgm:t>
    </dgm:pt>
    <dgm:pt modelId="{E3E98D3E-3E6D-46EF-AA71-B5714885CA9E}" type="sibTrans" cxnId="{E3103791-15AE-4B0A-9216-727577321F8F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851B0CF4-ACBA-4449-987A-F0B8B21110D1}">
      <dgm:prSet phldrT="[Text]" phldr="0"/>
      <dgm:spPr>
        <a:solidFill>
          <a:srgbClr val="00427D"/>
        </a:solidFill>
        <a:ln w="57150">
          <a:solidFill>
            <a:srgbClr val="00427D"/>
          </a:solidFill>
        </a:ln>
      </dgm:spPr>
      <dgm:t>
        <a:bodyPr/>
        <a:lstStyle/>
        <a:p>
          <a:pPr rtl="0"/>
          <a:r>
            <a:rPr lang="de-DE" b="0" err="1">
              <a:solidFill>
                <a:schemeClr val="bg1"/>
              </a:solidFill>
              <a:latin typeface="Arial"/>
              <a:cs typeface="Arial"/>
            </a:rPr>
            <a:t>Flipped</a:t>
          </a:r>
          <a:r>
            <a:rPr lang="de-DE" b="0">
              <a:solidFill>
                <a:schemeClr val="bg1"/>
              </a:solidFill>
              <a:latin typeface="Arial"/>
              <a:cs typeface="Arial"/>
            </a:rPr>
            <a:t> Classroom </a:t>
          </a:r>
        </a:p>
      </dgm:t>
    </dgm:pt>
    <dgm:pt modelId="{733D0FDB-B747-42DD-8216-8D4636810EFF}" type="parTrans" cxnId="{31B8E4D5-B4C7-4BF3-B9AD-6770A66FBA31}">
      <dgm:prSet/>
      <dgm:spPr/>
      <dgm:t>
        <a:bodyPr/>
        <a:lstStyle/>
        <a:p>
          <a:endParaRPr lang="de-DE"/>
        </a:p>
      </dgm:t>
    </dgm:pt>
    <dgm:pt modelId="{AAB4ED70-33BB-43DC-8BB6-15230EB6B60C}" type="sibTrans" cxnId="{31B8E4D5-B4C7-4BF3-B9AD-6770A66FBA31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23E51D9D-AE04-4812-9572-5FB676062111}">
      <dgm:prSet phldr="0"/>
      <dgm:spPr>
        <a:solidFill>
          <a:srgbClr val="00427D"/>
        </a:solidFill>
        <a:ln w="57150">
          <a:solidFill>
            <a:srgbClr val="00427D"/>
          </a:solidFill>
        </a:ln>
      </dgm:spPr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Projektmanagement</a:t>
          </a:r>
        </a:p>
      </dgm:t>
    </dgm:pt>
    <dgm:pt modelId="{EEC6C2AB-4936-40C5-B51B-B74BDD6C3941}" type="parTrans" cxnId="{0A8FDA64-6ECF-4E6C-9D52-C52FBE45E857}">
      <dgm:prSet/>
      <dgm:spPr/>
      <dgm:t>
        <a:bodyPr/>
        <a:lstStyle/>
        <a:p>
          <a:endParaRPr lang="de-DE"/>
        </a:p>
      </dgm:t>
    </dgm:pt>
    <dgm:pt modelId="{E6D1F617-4E80-4462-9FA9-AD317D286941}" type="sibTrans" cxnId="{0A8FDA64-6ECF-4E6C-9D52-C52FBE45E857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5F936C7B-4DBE-40DB-AEF8-2C970003342E}">
      <dgm:prSet phldr="0"/>
      <dgm:spPr>
        <a:solidFill>
          <a:srgbClr val="00427D"/>
        </a:solidFill>
      </dgm:spPr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½ Jahre</a:t>
          </a:r>
        </a:p>
      </dgm:t>
    </dgm:pt>
    <dgm:pt modelId="{E807DA0D-5341-49D0-846F-E72990AF3C07}" type="parTrans" cxnId="{3B5968D7-CE8F-4241-8258-5F84C06583ED}">
      <dgm:prSet/>
      <dgm:spPr/>
      <dgm:t>
        <a:bodyPr/>
        <a:lstStyle/>
        <a:p>
          <a:endParaRPr lang="de-DE"/>
        </a:p>
      </dgm:t>
    </dgm:pt>
    <dgm:pt modelId="{5E8AC5F0-D048-49B0-80DE-253A8A0C2378}" type="sibTrans" cxnId="{3B5968D7-CE8F-4241-8258-5F84C06583ED}">
      <dgm:prSet/>
      <dgm:spPr>
        <a:solidFill>
          <a:srgbClr val="E63C0A"/>
        </a:solidFill>
      </dgm:spPr>
      <dgm:t>
        <a:bodyPr/>
        <a:lstStyle/>
        <a:p>
          <a:endParaRPr lang="de-DE"/>
        </a:p>
      </dgm:t>
    </dgm:pt>
    <dgm:pt modelId="{393204FC-E8D0-4D30-811D-9D3E11F1ED27}">
      <dgm:prSet phldr="0"/>
      <dgm:spPr>
        <a:solidFill>
          <a:srgbClr val="00427D"/>
        </a:solidFill>
      </dgm:spPr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Legal Clinic</a:t>
          </a:r>
        </a:p>
      </dgm:t>
    </dgm:pt>
    <dgm:pt modelId="{EFF06BAA-EC42-4FCC-9248-F38FE82519BD}" type="parTrans" cxnId="{0E56C350-F4BB-4BE6-9D1B-677369B578D5}">
      <dgm:prSet/>
      <dgm:spPr/>
      <dgm:t>
        <a:bodyPr/>
        <a:lstStyle/>
        <a:p>
          <a:endParaRPr lang="de-DE"/>
        </a:p>
      </dgm:t>
    </dgm:pt>
    <dgm:pt modelId="{FFC3ADE2-462C-4968-9497-5E380CA13CE3}" type="sibTrans" cxnId="{0E56C350-F4BB-4BE6-9D1B-677369B578D5}">
      <dgm:prSet/>
      <dgm:spPr>
        <a:solidFill>
          <a:srgbClr val="E63C0A"/>
        </a:solidFill>
      </dgm:spPr>
      <dgm:t>
        <a:bodyPr/>
        <a:lstStyle/>
        <a:p>
          <a:endParaRPr lang="de-DE"/>
        </a:p>
      </dgm:t>
    </dgm:pt>
    <dgm:pt modelId="{D16148F2-6C04-43E8-A218-46C7F7E44879}">
      <dgm:prSet phldr="0"/>
      <dgm:spPr>
        <a:solidFill>
          <a:srgbClr val="00427D"/>
        </a:solidFill>
      </dgm:spPr>
      <dgm:t>
        <a:bodyPr/>
        <a:lstStyle/>
        <a:p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Interdisziplinär</a:t>
          </a:r>
        </a:p>
      </dgm:t>
    </dgm:pt>
    <dgm:pt modelId="{48984AF7-87F9-4B52-B6E5-5C137FB51AC0}" type="parTrans" cxnId="{63D7D213-696E-4BD1-8186-0858DEFF0016}">
      <dgm:prSet/>
      <dgm:spPr/>
      <dgm:t>
        <a:bodyPr/>
        <a:lstStyle/>
        <a:p>
          <a:endParaRPr lang="de-DE"/>
        </a:p>
      </dgm:t>
    </dgm:pt>
    <dgm:pt modelId="{897FB32F-1F03-4693-AE7F-E20D2299EE0D}" type="sibTrans" cxnId="{63D7D213-696E-4BD1-8186-0858DEFF0016}">
      <dgm:prSet/>
      <dgm:spPr>
        <a:solidFill>
          <a:srgbClr val="E63C0A"/>
        </a:solidFill>
      </dgm:spPr>
      <dgm:t>
        <a:bodyPr/>
        <a:lstStyle/>
        <a:p>
          <a:endParaRPr lang="de-DE"/>
        </a:p>
      </dgm:t>
    </dgm:pt>
    <dgm:pt modelId="{F3D9A9A2-BDF5-4B69-BC14-4E567F2BA991}">
      <dgm:prSet phldr="0"/>
      <dgm:spPr/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Niedersächsische Kommunen</a:t>
          </a:r>
        </a:p>
      </dgm:t>
    </dgm:pt>
    <dgm:pt modelId="{5FA965C9-90D1-454F-AA4E-EFAE953A49EF}" type="parTrans" cxnId="{7DDAC32E-4C55-4CBC-84EA-8473A4447ABA}">
      <dgm:prSet/>
      <dgm:spPr/>
      <dgm:t>
        <a:bodyPr/>
        <a:lstStyle/>
        <a:p>
          <a:endParaRPr lang="de-DE"/>
        </a:p>
      </dgm:t>
    </dgm:pt>
    <dgm:pt modelId="{EF02B79A-FC60-417B-92B1-6F73ACE556CE}" type="sibTrans" cxnId="{7DDAC32E-4C55-4CBC-84EA-8473A4447ABA}">
      <dgm:prSet/>
      <dgm:spPr>
        <a:solidFill>
          <a:srgbClr val="E63C0A"/>
        </a:solidFill>
      </dgm:spPr>
      <dgm:t>
        <a:bodyPr/>
        <a:lstStyle/>
        <a:p>
          <a:endParaRPr lang="de-DE"/>
        </a:p>
      </dgm:t>
    </dgm:pt>
    <dgm:pt modelId="{FF45ECBC-8921-492C-94BE-BA722A330CAB}">
      <dgm:prSet phldr="0"/>
      <dgm:spPr/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ea typeface="Calibri"/>
              <a:cs typeface="Calibri"/>
            </a:rPr>
            <a:t>Unterschiedliche Schwerpunkte</a:t>
          </a:r>
          <a:endParaRPr lang="en-US" b="0">
            <a:solidFill>
              <a:schemeClr val="bg1"/>
            </a:solidFill>
            <a:latin typeface="Arial"/>
            <a:ea typeface="Calibri"/>
            <a:cs typeface="Calibri"/>
          </a:endParaRPr>
        </a:p>
      </dgm:t>
    </dgm:pt>
    <dgm:pt modelId="{C4F5730D-FAFE-4F2E-96B1-22BF500E5405}" type="parTrans" cxnId="{A2F33335-E521-408F-B976-76A89B5A030E}">
      <dgm:prSet/>
      <dgm:spPr/>
      <dgm:t>
        <a:bodyPr/>
        <a:lstStyle/>
        <a:p>
          <a:endParaRPr lang="de-DE"/>
        </a:p>
      </dgm:t>
    </dgm:pt>
    <dgm:pt modelId="{C01678F4-CDC4-4E20-B792-5BDF6B6257D1}" type="sibTrans" cxnId="{A2F33335-E521-408F-B976-76A89B5A030E}">
      <dgm:prSet/>
      <dgm:spPr>
        <a:solidFill>
          <a:srgbClr val="E63C0A"/>
        </a:solidFill>
        <a:ln>
          <a:solidFill>
            <a:srgbClr val="E63C0A"/>
          </a:solidFill>
        </a:ln>
      </dgm:spPr>
      <dgm:t>
        <a:bodyPr/>
        <a:lstStyle/>
        <a:p>
          <a:endParaRPr lang="de-DE"/>
        </a:p>
      </dgm:t>
    </dgm:pt>
    <dgm:pt modelId="{63885244-5AF7-4ED5-A9D8-561D968F8A09}">
      <dgm:prSet phldr="0"/>
      <dgm:spPr/>
      <dgm:t>
        <a:bodyPr/>
        <a:lstStyle/>
        <a:p>
          <a:r>
            <a:rPr lang="de-DE" b="0">
              <a:solidFill>
                <a:schemeClr val="bg1"/>
              </a:solidFill>
              <a:latin typeface="Arial"/>
              <a:cs typeface="Arial"/>
            </a:rPr>
            <a:t>Präsentationsprüfung</a:t>
          </a:r>
        </a:p>
      </dgm:t>
    </dgm:pt>
    <dgm:pt modelId="{B516748F-9563-4803-AB34-9C8B06B9B993}" type="parTrans" cxnId="{5D41A3BD-AE4C-4474-BCCB-48EF52610109}">
      <dgm:prSet/>
      <dgm:spPr/>
      <dgm:t>
        <a:bodyPr/>
        <a:lstStyle/>
        <a:p>
          <a:endParaRPr lang="de-DE"/>
        </a:p>
      </dgm:t>
    </dgm:pt>
    <dgm:pt modelId="{79221328-E849-4DC5-9589-A8DA41E8018A}" type="sibTrans" cxnId="{5D41A3BD-AE4C-4474-BCCB-48EF52610109}">
      <dgm:prSet/>
      <dgm:spPr/>
      <dgm:t>
        <a:bodyPr/>
        <a:lstStyle/>
        <a:p>
          <a:endParaRPr lang="de-DE"/>
        </a:p>
      </dgm:t>
    </dgm:pt>
    <dgm:pt modelId="{4815B7CB-7859-497C-A6D0-62A413A33881}">
      <dgm:prSet phldr="0"/>
      <dgm:spPr/>
      <dgm:t>
        <a:bodyPr/>
        <a:lstStyle/>
        <a:p>
          <a:pPr rtl="0"/>
          <a:r>
            <a:rPr lang="de-DE" b="0">
              <a:solidFill>
                <a:schemeClr val="bg1"/>
              </a:solidFill>
              <a:latin typeface="Arial"/>
              <a:cs typeface="Arial"/>
            </a:rPr>
            <a:t>Reduzierte Präsenzstunden</a:t>
          </a:r>
        </a:p>
      </dgm:t>
    </dgm:pt>
    <dgm:pt modelId="{4B421742-23DE-4F3B-87D0-916F6978E5B9}" type="parTrans" cxnId="{54FB6D56-79DB-4B78-A5AC-E33232441051}">
      <dgm:prSet/>
      <dgm:spPr/>
      <dgm:t>
        <a:bodyPr/>
        <a:lstStyle/>
        <a:p>
          <a:endParaRPr lang="de-DE"/>
        </a:p>
      </dgm:t>
    </dgm:pt>
    <dgm:pt modelId="{307546E8-7775-463F-A875-C9A3017B2006}" type="sibTrans" cxnId="{54FB6D56-79DB-4B78-A5AC-E33232441051}">
      <dgm:prSet/>
      <dgm:spPr>
        <a:solidFill>
          <a:srgbClr val="E63C0A"/>
        </a:solidFill>
        <a:ln>
          <a:solidFill>
            <a:srgbClr val="E63C0A"/>
          </a:solidFill>
        </a:ln>
      </dgm:spPr>
      <dgm:t>
        <a:bodyPr/>
        <a:lstStyle/>
        <a:p>
          <a:endParaRPr lang="de-DE"/>
        </a:p>
      </dgm:t>
    </dgm:pt>
    <dgm:pt modelId="{D75A861F-3105-42B9-950C-9A050E8F9D16}" type="pres">
      <dgm:prSet presAssocID="{71A63101-A23A-4ACE-A7A6-D4E724BF03D6}" presName="Name0" presStyleCnt="0">
        <dgm:presLayoutVars>
          <dgm:dir/>
          <dgm:resizeHandles/>
        </dgm:presLayoutVars>
      </dgm:prSet>
      <dgm:spPr/>
    </dgm:pt>
    <dgm:pt modelId="{5C513001-98E6-4F06-BB07-E1D0933ADD4D}" type="pres">
      <dgm:prSet presAssocID="{5F936C7B-4DBE-40DB-AEF8-2C970003342E}" presName="compNode" presStyleCnt="0"/>
      <dgm:spPr/>
    </dgm:pt>
    <dgm:pt modelId="{C92FA570-1617-417E-A8C7-B02E8777CD60}" type="pres">
      <dgm:prSet presAssocID="{5F936C7B-4DBE-40DB-AEF8-2C970003342E}" presName="dummyConnPt" presStyleCnt="0"/>
      <dgm:spPr/>
    </dgm:pt>
    <dgm:pt modelId="{B9F757B2-C97E-405D-B2FD-C396A9F2D574}" type="pres">
      <dgm:prSet presAssocID="{5F936C7B-4DBE-40DB-AEF8-2C970003342E}" presName="node" presStyleLbl="node1" presStyleIdx="0" presStyleCnt="11">
        <dgm:presLayoutVars>
          <dgm:bulletEnabled val="1"/>
        </dgm:presLayoutVars>
      </dgm:prSet>
      <dgm:spPr>
        <a:prstGeom prst="rect">
          <a:avLst/>
        </a:prstGeom>
      </dgm:spPr>
    </dgm:pt>
    <dgm:pt modelId="{0AED548A-6652-4402-A4BD-94F9103AE12A}" type="pres">
      <dgm:prSet presAssocID="{5E8AC5F0-D048-49B0-80DE-253A8A0C2378}" presName="sibTrans" presStyleLbl="bgSibTrans2D1" presStyleIdx="0" presStyleCnt="10"/>
      <dgm:spPr/>
    </dgm:pt>
    <dgm:pt modelId="{CAA83D34-4DA8-4722-B1DE-98345AC03EF7}" type="pres">
      <dgm:prSet presAssocID="{393204FC-E8D0-4D30-811D-9D3E11F1ED27}" presName="compNode" presStyleCnt="0"/>
      <dgm:spPr/>
    </dgm:pt>
    <dgm:pt modelId="{F3CA0896-1B7C-4451-97B5-0AF4F1E640A2}" type="pres">
      <dgm:prSet presAssocID="{393204FC-E8D0-4D30-811D-9D3E11F1ED27}" presName="dummyConnPt" presStyleCnt="0"/>
      <dgm:spPr/>
    </dgm:pt>
    <dgm:pt modelId="{D9AE487A-1822-41BC-B663-B9786927544B}" type="pres">
      <dgm:prSet presAssocID="{393204FC-E8D0-4D30-811D-9D3E11F1ED27}" presName="node" presStyleLbl="node1" presStyleIdx="1" presStyleCnt="11">
        <dgm:presLayoutVars>
          <dgm:bulletEnabled val="1"/>
        </dgm:presLayoutVars>
      </dgm:prSet>
      <dgm:spPr>
        <a:prstGeom prst="rect">
          <a:avLst/>
        </a:prstGeom>
      </dgm:spPr>
    </dgm:pt>
    <dgm:pt modelId="{762F6A6E-7DB2-4636-8529-BA7DF0456295}" type="pres">
      <dgm:prSet presAssocID="{FFC3ADE2-462C-4968-9497-5E380CA13CE3}" presName="sibTrans" presStyleLbl="bgSibTrans2D1" presStyleIdx="1" presStyleCnt="10"/>
      <dgm:spPr/>
    </dgm:pt>
    <dgm:pt modelId="{BCB37F09-8C4A-4BB2-AF61-1199D40A48EF}" type="pres">
      <dgm:prSet presAssocID="{F3D9A9A2-BDF5-4B69-BC14-4E567F2BA991}" presName="compNode" presStyleCnt="0"/>
      <dgm:spPr/>
    </dgm:pt>
    <dgm:pt modelId="{3A3B2ED7-4A04-4CFF-9674-1514757AF633}" type="pres">
      <dgm:prSet presAssocID="{F3D9A9A2-BDF5-4B69-BC14-4E567F2BA991}" presName="dummyConnPt" presStyleCnt="0"/>
      <dgm:spPr/>
    </dgm:pt>
    <dgm:pt modelId="{DAC9E6B8-4E76-4DB9-899D-9D19099EA23C}" type="pres">
      <dgm:prSet presAssocID="{F3D9A9A2-BDF5-4B69-BC14-4E567F2BA991}" presName="node" presStyleLbl="node1" presStyleIdx="2" presStyleCnt="11">
        <dgm:presLayoutVars>
          <dgm:bulletEnabled val="1"/>
        </dgm:presLayoutVars>
      </dgm:prSet>
      <dgm:spPr>
        <a:prstGeom prst="rect">
          <a:avLst/>
        </a:prstGeom>
        <a:solidFill>
          <a:srgbClr val="00427D"/>
        </a:solidFill>
      </dgm:spPr>
    </dgm:pt>
    <dgm:pt modelId="{FB4F121B-6475-4F26-9337-8F7B9FDBE869}" type="pres">
      <dgm:prSet presAssocID="{EF02B79A-FC60-417B-92B1-6F73ACE556CE}" presName="sibTrans" presStyleLbl="bgSibTrans2D1" presStyleIdx="2" presStyleCnt="10"/>
      <dgm:spPr>
        <a:solidFill>
          <a:srgbClr val="FF2600"/>
        </a:solidFill>
      </dgm:spPr>
    </dgm:pt>
    <dgm:pt modelId="{F42D6E19-864B-44D6-B171-9BC805E180EF}" type="pres">
      <dgm:prSet presAssocID="{23E51D9D-AE04-4812-9572-5FB676062111}" presName="compNode" presStyleCnt="0"/>
      <dgm:spPr/>
    </dgm:pt>
    <dgm:pt modelId="{4F571BEF-4F08-4481-B3C6-A5913FC4256E}" type="pres">
      <dgm:prSet presAssocID="{23E51D9D-AE04-4812-9572-5FB676062111}" presName="dummyConnPt" presStyleCnt="0"/>
      <dgm:spPr/>
    </dgm:pt>
    <dgm:pt modelId="{46C69A31-087F-4DC3-AE16-A337189279BC}" type="pres">
      <dgm:prSet presAssocID="{23E51D9D-AE04-4812-9572-5FB676062111}" presName="node" presStyleLbl="node1" presStyleIdx="3" presStyleCnt="11">
        <dgm:presLayoutVars>
          <dgm:bulletEnabled val="1"/>
        </dgm:presLayoutVars>
      </dgm:prSet>
      <dgm:spPr>
        <a:prstGeom prst="rect">
          <a:avLst/>
        </a:prstGeom>
      </dgm:spPr>
    </dgm:pt>
    <dgm:pt modelId="{BEE9DB4D-B321-47C5-AC06-8250EF428E54}" type="pres">
      <dgm:prSet presAssocID="{E6D1F617-4E80-4462-9FA9-AD317D286941}" presName="sibTrans" presStyleLbl="bgSibTrans2D1" presStyleIdx="3" presStyleCnt="10"/>
      <dgm:spPr/>
    </dgm:pt>
    <dgm:pt modelId="{B0B5E5F5-1D4B-4D95-8633-A7AB05D56392}" type="pres">
      <dgm:prSet presAssocID="{D5343CE0-3B10-4239-8B6A-1E9ECA298403}" presName="compNode" presStyleCnt="0"/>
      <dgm:spPr/>
    </dgm:pt>
    <dgm:pt modelId="{E477A909-F1A3-4B22-B69B-54CE68A02D88}" type="pres">
      <dgm:prSet presAssocID="{D5343CE0-3B10-4239-8B6A-1E9ECA298403}" presName="dummyConnPt" presStyleCnt="0"/>
      <dgm:spPr/>
    </dgm:pt>
    <dgm:pt modelId="{DAFFC5F5-619D-4D57-8BE6-735C5D089565}" type="pres">
      <dgm:prSet presAssocID="{D5343CE0-3B10-4239-8B6A-1E9ECA298403}" presName="node" presStyleLbl="node1" presStyleIdx="4" presStyleCnt="11" custLinFactNeighborX="1464">
        <dgm:presLayoutVars>
          <dgm:bulletEnabled val="1"/>
        </dgm:presLayoutVars>
      </dgm:prSet>
      <dgm:spPr>
        <a:prstGeom prst="rect">
          <a:avLst/>
        </a:prstGeom>
      </dgm:spPr>
    </dgm:pt>
    <dgm:pt modelId="{2DDE0A4A-7B9F-4186-BA58-447EFBD21593}" type="pres">
      <dgm:prSet presAssocID="{81C0D43C-CBB9-4176-83D0-94B816465DE9}" presName="sibTrans" presStyleLbl="bgSibTrans2D1" presStyleIdx="4" presStyleCnt="10"/>
      <dgm:spPr/>
    </dgm:pt>
    <dgm:pt modelId="{54C94A23-9EAA-42DB-A3F7-EC4D9A5F6205}" type="pres">
      <dgm:prSet presAssocID="{D16148F2-6C04-43E8-A218-46C7F7E44879}" presName="compNode" presStyleCnt="0"/>
      <dgm:spPr/>
    </dgm:pt>
    <dgm:pt modelId="{25A8304B-0C32-485F-8422-73F5B9AF703E}" type="pres">
      <dgm:prSet presAssocID="{D16148F2-6C04-43E8-A218-46C7F7E44879}" presName="dummyConnPt" presStyleCnt="0"/>
      <dgm:spPr/>
    </dgm:pt>
    <dgm:pt modelId="{04CE9B8C-DEF4-41FE-B33A-FA71A88FD93E}" type="pres">
      <dgm:prSet presAssocID="{D16148F2-6C04-43E8-A218-46C7F7E44879}" presName="node" presStyleLbl="node1" presStyleIdx="5" presStyleCnt="11">
        <dgm:presLayoutVars>
          <dgm:bulletEnabled val="1"/>
        </dgm:presLayoutVars>
      </dgm:prSet>
      <dgm:spPr>
        <a:prstGeom prst="rect">
          <a:avLst/>
        </a:prstGeom>
      </dgm:spPr>
    </dgm:pt>
    <dgm:pt modelId="{CF577E47-CBFB-46DB-99DA-A957B95C57B5}" type="pres">
      <dgm:prSet presAssocID="{897FB32F-1F03-4693-AE7F-E20D2299EE0D}" presName="sibTrans" presStyleLbl="bgSibTrans2D1" presStyleIdx="5" presStyleCnt="10"/>
      <dgm:spPr/>
    </dgm:pt>
    <dgm:pt modelId="{88CCEFB8-F6F1-4852-B6D8-0444C6E27E96}" type="pres">
      <dgm:prSet presAssocID="{FF45ECBC-8921-492C-94BE-BA722A330CAB}" presName="compNode" presStyleCnt="0"/>
      <dgm:spPr/>
    </dgm:pt>
    <dgm:pt modelId="{3CA19B65-DA6D-4E6E-8F71-3B5770497992}" type="pres">
      <dgm:prSet presAssocID="{FF45ECBC-8921-492C-94BE-BA722A330CAB}" presName="dummyConnPt" presStyleCnt="0"/>
      <dgm:spPr/>
    </dgm:pt>
    <dgm:pt modelId="{9A6BAE78-25B5-4F14-8846-AD5ED62CD7A7}" type="pres">
      <dgm:prSet presAssocID="{FF45ECBC-8921-492C-94BE-BA722A330CAB}" presName="node" presStyleLbl="node1" presStyleIdx="6" presStyleCnt="11">
        <dgm:presLayoutVars>
          <dgm:bulletEnabled val="1"/>
        </dgm:presLayoutVars>
      </dgm:prSet>
      <dgm:spPr>
        <a:prstGeom prst="rect">
          <a:avLst/>
        </a:prstGeom>
        <a:solidFill>
          <a:srgbClr val="00427D"/>
        </a:solidFill>
      </dgm:spPr>
    </dgm:pt>
    <dgm:pt modelId="{9F0153DD-0096-4EC4-8207-BD46B7F0632E}" type="pres">
      <dgm:prSet presAssocID="{C01678F4-CDC4-4E20-B792-5BDF6B6257D1}" presName="sibTrans" presStyleLbl="bgSibTrans2D1" presStyleIdx="6" presStyleCnt="10"/>
      <dgm:spPr>
        <a:solidFill>
          <a:srgbClr val="FF2600"/>
        </a:solidFill>
      </dgm:spPr>
    </dgm:pt>
    <dgm:pt modelId="{FDB74838-4E5D-4E37-848A-4541DF68DDA2}" type="pres">
      <dgm:prSet presAssocID="{99D2C620-F768-4E64-BFC4-0142F69D54C8}" presName="compNode" presStyleCnt="0"/>
      <dgm:spPr/>
    </dgm:pt>
    <dgm:pt modelId="{918BECA5-9AA6-4587-B53E-5656D2712317}" type="pres">
      <dgm:prSet presAssocID="{99D2C620-F768-4E64-BFC4-0142F69D54C8}" presName="dummyConnPt" presStyleCnt="0"/>
      <dgm:spPr/>
    </dgm:pt>
    <dgm:pt modelId="{CC617051-7AC2-4731-B2C2-C26E6E2F15A2}" type="pres">
      <dgm:prSet presAssocID="{99D2C620-F768-4E64-BFC4-0142F69D54C8}" presName="node" presStyleLbl="node1" presStyleIdx="7" presStyleCnt="11" custLinFactNeighborX="2928">
        <dgm:presLayoutVars>
          <dgm:bulletEnabled val="1"/>
        </dgm:presLayoutVars>
      </dgm:prSet>
      <dgm:spPr>
        <a:prstGeom prst="rect">
          <a:avLst/>
        </a:prstGeom>
      </dgm:spPr>
    </dgm:pt>
    <dgm:pt modelId="{9B41CD3B-B9EB-4BFD-9498-2CC9E406D6CE}" type="pres">
      <dgm:prSet presAssocID="{E3E98D3E-3E6D-46EF-AA71-B5714885CA9E}" presName="sibTrans" presStyleLbl="bgSibTrans2D1" presStyleIdx="7" presStyleCnt="10"/>
      <dgm:spPr/>
    </dgm:pt>
    <dgm:pt modelId="{388635FB-4A35-42C0-9FCB-255015E55058}" type="pres">
      <dgm:prSet presAssocID="{851B0CF4-ACBA-4449-987A-F0B8B21110D1}" presName="compNode" presStyleCnt="0"/>
      <dgm:spPr/>
    </dgm:pt>
    <dgm:pt modelId="{C18266BA-9D13-4869-9125-E3DCE5BCD042}" type="pres">
      <dgm:prSet presAssocID="{851B0CF4-ACBA-4449-987A-F0B8B21110D1}" presName="dummyConnPt" presStyleCnt="0"/>
      <dgm:spPr/>
    </dgm:pt>
    <dgm:pt modelId="{7B31C356-6FB2-4F37-9ACB-021588FDF01E}" type="pres">
      <dgm:prSet presAssocID="{851B0CF4-ACBA-4449-987A-F0B8B21110D1}" presName="node" presStyleLbl="node1" presStyleIdx="8" presStyleCnt="11" custLinFactNeighborX="1648">
        <dgm:presLayoutVars>
          <dgm:bulletEnabled val="1"/>
        </dgm:presLayoutVars>
      </dgm:prSet>
      <dgm:spPr>
        <a:prstGeom prst="rect">
          <a:avLst/>
        </a:prstGeom>
      </dgm:spPr>
    </dgm:pt>
    <dgm:pt modelId="{F24FC7B5-E352-4A11-BA25-C949F6D1BABB}" type="pres">
      <dgm:prSet presAssocID="{AAB4ED70-33BB-43DC-8BB6-15230EB6B60C}" presName="sibTrans" presStyleLbl="bgSibTrans2D1" presStyleIdx="8" presStyleCnt="10"/>
      <dgm:spPr/>
    </dgm:pt>
    <dgm:pt modelId="{98CA80BC-F2EC-439D-BAEB-F93A54A8FE98}" type="pres">
      <dgm:prSet presAssocID="{4815B7CB-7859-497C-A6D0-62A413A33881}" presName="compNode" presStyleCnt="0"/>
      <dgm:spPr/>
    </dgm:pt>
    <dgm:pt modelId="{73DBBF88-903E-447B-9A1C-CA74F36957A4}" type="pres">
      <dgm:prSet presAssocID="{4815B7CB-7859-497C-A6D0-62A413A33881}" presName="dummyConnPt" presStyleCnt="0"/>
      <dgm:spPr/>
    </dgm:pt>
    <dgm:pt modelId="{1EDFBCF6-88DA-43AD-890C-066E90CE90E4}" type="pres">
      <dgm:prSet presAssocID="{4815B7CB-7859-497C-A6D0-62A413A33881}" presName="node" presStyleLbl="node1" presStyleIdx="9" presStyleCnt="11">
        <dgm:presLayoutVars>
          <dgm:bulletEnabled val="1"/>
        </dgm:presLayoutVars>
      </dgm:prSet>
      <dgm:spPr>
        <a:prstGeom prst="rect">
          <a:avLst/>
        </a:prstGeom>
        <a:solidFill>
          <a:srgbClr val="00427D"/>
        </a:solidFill>
      </dgm:spPr>
    </dgm:pt>
    <dgm:pt modelId="{B11DE066-3ADA-43D6-A990-50722B6F9F15}" type="pres">
      <dgm:prSet presAssocID="{307546E8-7775-463F-A875-C9A3017B2006}" presName="sibTrans" presStyleLbl="bgSibTrans2D1" presStyleIdx="9" presStyleCnt="10"/>
      <dgm:spPr>
        <a:solidFill>
          <a:srgbClr val="FF2600"/>
        </a:solidFill>
      </dgm:spPr>
    </dgm:pt>
    <dgm:pt modelId="{BA70C614-EA72-4B9B-A98E-EFDA758A21D0}" type="pres">
      <dgm:prSet presAssocID="{63885244-5AF7-4ED5-A9D8-561D968F8A09}" presName="compNode" presStyleCnt="0"/>
      <dgm:spPr/>
    </dgm:pt>
    <dgm:pt modelId="{2E62D86B-1D44-440B-BF8E-2A9AE9FE22BE}" type="pres">
      <dgm:prSet presAssocID="{63885244-5AF7-4ED5-A9D8-561D968F8A09}" presName="dummyConnPt" presStyleCnt="0"/>
      <dgm:spPr/>
    </dgm:pt>
    <dgm:pt modelId="{738B926D-7948-4188-8D12-D0FCF3B2FB3E}" type="pres">
      <dgm:prSet presAssocID="{63885244-5AF7-4ED5-A9D8-561D968F8A09}" presName="node" presStyleLbl="node1" presStyleIdx="10" presStyleCnt="11">
        <dgm:presLayoutVars>
          <dgm:bulletEnabled val="1"/>
        </dgm:presLayoutVars>
      </dgm:prSet>
      <dgm:spPr>
        <a:prstGeom prst="rect">
          <a:avLst/>
        </a:prstGeom>
        <a:solidFill>
          <a:srgbClr val="00427D"/>
        </a:solidFill>
      </dgm:spPr>
    </dgm:pt>
  </dgm:ptLst>
  <dgm:cxnLst>
    <dgm:cxn modelId="{841FE301-0638-406C-9B1E-78CE19FE85AE}" type="presOf" srcId="{851B0CF4-ACBA-4449-987A-F0B8B21110D1}" destId="{7B31C356-6FB2-4F37-9ACB-021588FDF01E}" srcOrd="0" destOrd="0" presId="urn:microsoft.com/office/officeart/2005/8/layout/bProcess4"/>
    <dgm:cxn modelId="{A5F79A02-586F-4764-9339-63B547EBCC47}" type="presOf" srcId="{EF02B79A-FC60-417B-92B1-6F73ACE556CE}" destId="{FB4F121B-6475-4F26-9337-8F7B9FDBE869}" srcOrd="0" destOrd="0" presId="urn:microsoft.com/office/officeart/2005/8/layout/bProcess4"/>
    <dgm:cxn modelId="{8D321908-FD08-42F7-958C-399131D8FC56}" type="presOf" srcId="{71A63101-A23A-4ACE-A7A6-D4E724BF03D6}" destId="{D75A861F-3105-42B9-950C-9A050E8F9D16}" srcOrd="0" destOrd="0" presId="urn:microsoft.com/office/officeart/2005/8/layout/bProcess4"/>
    <dgm:cxn modelId="{63D7D213-696E-4BD1-8186-0858DEFF0016}" srcId="{71A63101-A23A-4ACE-A7A6-D4E724BF03D6}" destId="{D16148F2-6C04-43E8-A218-46C7F7E44879}" srcOrd="5" destOrd="0" parTransId="{48984AF7-87F9-4B52-B6E5-5C137FB51AC0}" sibTransId="{897FB32F-1F03-4693-AE7F-E20D2299EE0D}"/>
    <dgm:cxn modelId="{763E2527-8338-4663-B42C-FE068C9E9D0A}" type="presOf" srcId="{307546E8-7775-463F-A875-C9A3017B2006}" destId="{B11DE066-3ADA-43D6-A990-50722B6F9F15}" srcOrd="0" destOrd="0" presId="urn:microsoft.com/office/officeart/2005/8/layout/bProcess4"/>
    <dgm:cxn modelId="{FD67CE2D-BBFB-4FF9-B8FA-E9C97361042B}" type="presOf" srcId="{D16148F2-6C04-43E8-A218-46C7F7E44879}" destId="{04CE9B8C-DEF4-41FE-B33A-FA71A88FD93E}" srcOrd="0" destOrd="0" presId="urn:microsoft.com/office/officeart/2005/8/layout/bProcess4"/>
    <dgm:cxn modelId="{7DDAC32E-4C55-4CBC-84EA-8473A4447ABA}" srcId="{71A63101-A23A-4ACE-A7A6-D4E724BF03D6}" destId="{F3D9A9A2-BDF5-4B69-BC14-4E567F2BA991}" srcOrd="2" destOrd="0" parTransId="{5FA965C9-90D1-454F-AA4E-EFAE953A49EF}" sibTransId="{EF02B79A-FC60-417B-92B1-6F73ACE556CE}"/>
    <dgm:cxn modelId="{34991131-EED7-496A-ACF4-6A267E2FBFDB}" type="presOf" srcId="{5E8AC5F0-D048-49B0-80DE-253A8A0C2378}" destId="{0AED548A-6652-4402-A4BD-94F9103AE12A}" srcOrd="0" destOrd="0" presId="urn:microsoft.com/office/officeart/2005/8/layout/bProcess4"/>
    <dgm:cxn modelId="{A2F33335-E521-408F-B976-76A89B5A030E}" srcId="{71A63101-A23A-4ACE-A7A6-D4E724BF03D6}" destId="{FF45ECBC-8921-492C-94BE-BA722A330CAB}" srcOrd="6" destOrd="0" parTransId="{C4F5730D-FAFE-4F2E-96B1-22BF500E5405}" sibTransId="{C01678F4-CDC4-4E20-B792-5BDF6B6257D1}"/>
    <dgm:cxn modelId="{616C4937-9B2F-49EE-B04D-06CFFD2BCBBB}" srcId="{71A63101-A23A-4ACE-A7A6-D4E724BF03D6}" destId="{D5343CE0-3B10-4239-8B6A-1E9ECA298403}" srcOrd="4" destOrd="0" parTransId="{858A813A-E750-4D16-8B55-5ABD9066EA4F}" sibTransId="{81C0D43C-CBB9-4176-83D0-94B816465DE9}"/>
    <dgm:cxn modelId="{35374339-687D-4A21-9BC5-3FFE8050C144}" type="presOf" srcId="{E3E98D3E-3E6D-46EF-AA71-B5714885CA9E}" destId="{9B41CD3B-B9EB-4BFD-9498-2CC9E406D6CE}" srcOrd="0" destOrd="0" presId="urn:microsoft.com/office/officeart/2005/8/layout/bProcess4"/>
    <dgm:cxn modelId="{0A8FDA64-6ECF-4E6C-9D52-C52FBE45E857}" srcId="{71A63101-A23A-4ACE-A7A6-D4E724BF03D6}" destId="{23E51D9D-AE04-4812-9572-5FB676062111}" srcOrd="3" destOrd="0" parTransId="{EEC6C2AB-4936-40C5-B51B-B74BDD6C3941}" sibTransId="{E6D1F617-4E80-4462-9FA9-AD317D286941}"/>
    <dgm:cxn modelId="{96932365-0019-408F-8C13-6126105781F5}" type="presOf" srcId="{D5343CE0-3B10-4239-8B6A-1E9ECA298403}" destId="{DAFFC5F5-619D-4D57-8BE6-735C5D089565}" srcOrd="0" destOrd="0" presId="urn:microsoft.com/office/officeart/2005/8/layout/bProcess4"/>
    <dgm:cxn modelId="{EBFE624E-AC5A-43F5-9EEB-D4317FA6BA0D}" type="presOf" srcId="{99D2C620-F768-4E64-BFC4-0142F69D54C8}" destId="{CC617051-7AC2-4731-B2C2-C26E6E2F15A2}" srcOrd="0" destOrd="0" presId="urn:microsoft.com/office/officeart/2005/8/layout/bProcess4"/>
    <dgm:cxn modelId="{7F7C1B4F-79B6-4D01-BA9D-B83C47F165DC}" type="presOf" srcId="{81C0D43C-CBB9-4176-83D0-94B816465DE9}" destId="{2DDE0A4A-7B9F-4186-BA58-447EFBD21593}" srcOrd="0" destOrd="0" presId="urn:microsoft.com/office/officeart/2005/8/layout/bProcess4"/>
    <dgm:cxn modelId="{0E56C350-F4BB-4BE6-9D1B-677369B578D5}" srcId="{71A63101-A23A-4ACE-A7A6-D4E724BF03D6}" destId="{393204FC-E8D0-4D30-811D-9D3E11F1ED27}" srcOrd="1" destOrd="0" parTransId="{EFF06BAA-EC42-4FCC-9248-F38FE82519BD}" sibTransId="{FFC3ADE2-462C-4968-9497-5E380CA13CE3}"/>
    <dgm:cxn modelId="{54FB6D56-79DB-4B78-A5AC-E33232441051}" srcId="{71A63101-A23A-4ACE-A7A6-D4E724BF03D6}" destId="{4815B7CB-7859-497C-A6D0-62A413A33881}" srcOrd="9" destOrd="0" parTransId="{4B421742-23DE-4F3B-87D0-916F6978E5B9}" sibTransId="{307546E8-7775-463F-A875-C9A3017B2006}"/>
    <dgm:cxn modelId="{E9FB3E57-83DB-46A7-8CBC-8C4E91B69680}" type="presOf" srcId="{393204FC-E8D0-4D30-811D-9D3E11F1ED27}" destId="{D9AE487A-1822-41BC-B663-B9786927544B}" srcOrd="0" destOrd="0" presId="urn:microsoft.com/office/officeart/2005/8/layout/bProcess4"/>
    <dgm:cxn modelId="{F6309387-7AAC-40B9-8DB7-6FAA882475B7}" type="presOf" srcId="{E6D1F617-4E80-4462-9FA9-AD317D286941}" destId="{BEE9DB4D-B321-47C5-AC06-8250EF428E54}" srcOrd="0" destOrd="0" presId="urn:microsoft.com/office/officeart/2005/8/layout/bProcess4"/>
    <dgm:cxn modelId="{48C1798D-AB83-4138-B5AA-0117D5AE3309}" type="presOf" srcId="{F3D9A9A2-BDF5-4B69-BC14-4E567F2BA991}" destId="{DAC9E6B8-4E76-4DB9-899D-9D19099EA23C}" srcOrd="0" destOrd="0" presId="urn:microsoft.com/office/officeart/2005/8/layout/bProcess4"/>
    <dgm:cxn modelId="{D2F6DA8D-5FA8-4278-821B-F20C3E7D1B6F}" type="presOf" srcId="{FFC3ADE2-462C-4968-9497-5E380CA13CE3}" destId="{762F6A6E-7DB2-4636-8529-BA7DF0456295}" srcOrd="0" destOrd="0" presId="urn:microsoft.com/office/officeart/2005/8/layout/bProcess4"/>
    <dgm:cxn modelId="{E3103791-15AE-4B0A-9216-727577321F8F}" srcId="{71A63101-A23A-4ACE-A7A6-D4E724BF03D6}" destId="{99D2C620-F768-4E64-BFC4-0142F69D54C8}" srcOrd="7" destOrd="0" parTransId="{4C22AE9E-4241-4933-BBE8-8E49AA49EE3A}" sibTransId="{E3E98D3E-3E6D-46EF-AA71-B5714885CA9E}"/>
    <dgm:cxn modelId="{CE8DC792-6461-4B58-97D3-21CED9144462}" type="presOf" srcId="{897FB32F-1F03-4693-AE7F-E20D2299EE0D}" destId="{CF577E47-CBFB-46DB-99DA-A957B95C57B5}" srcOrd="0" destOrd="0" presId="urn:microsoft.com/office/officeart/2005/8/layout/bProcess4"/>
    <dgm:cxn modelId="{237FDB97-9F85-4652-B1E6-4134891754C8}" type="presOf" srcId="{AAB4ED70-33BB-43DC-8BB6-15230EB6B60C}" destId="{F24FC7B5-E352-4A11-BA25-C949F6D1BABB}" srcOrd="0" destOrd="0" presId="urn:microsoft.com/office/officeart/2005/8/layout/bProcess4"/>
    <dgm:cxn modelId="{A3FBEAA3-6610-443E-9F0F-1A8EC3522931}" type="presOf" srcId="{4815B7CB-7859-497C-A6D0-62A413A33881}" destId="{1EDFBCF6-88DA-43AD-890C-066E90CE90E4}" srcOrd="0" destOrd="0" presId="urn:microsoft.com/office/officeart/2005/8/layout/bProcess4"/>
    <dgm:cxn modelId="{96809BAF-FD8B-4C88-9011-83D3C07EEAD4}" type="presOf" srcId="{23E51D9D-AE04-4812-9572-5FB676062111}" destId="{46C69A31-087F-4DC3-AE16-A337189279BC}" srcOrd="0" destOrd="0" presId="urn:microsoft.com/office/officeart/2005/8/layout/bProcess4"/>
    <dgm:cxn modelId="{5D41A3BD-AE4C-4474-BCCB-48EF52610109}" srcId="{71A63101-A23A-4ACE-A7A6-D4E724BF03D6}" destId="{63885244-5AF7-4ED5-A9D8-561D968F8A09}" srcOrd="10" destOrd="0" parTransId="{B516748F-9563-4803-AB34-9C8B06B9B993}" sibTransId="{79221328-E849-4DC5-9589-A8DA41E8018A}"/>
    <dgm:cxn modelId="{31B8E4D5-B4C7-4BF3-B9AD-6770A66FBA31}" srcId="{71A63101-A23A-4ACE-A7A6-D4E724BF03D6}" destId="{851B0CF4-ACBA-4449-987A-F0B8B21110D1}" srcOrd="8" destOrd="0" parTransId="{733D0FDB-B747-42DD-8216-8D4636810EFF}" sibTransId="{AAB4ED70-33BB-43DC-8BB6-15230EB6B60C}"/>
    <dgm:cxn modelId="{3B5968D7-CE8F-4241-8258-5F84C06583ED}" srcId="{71A63101-A23A-4ACE-A7A6-D4E724BF03D6}" destId="{5F936C7B-4DBE-40DB-AEF8-2C970003342E}" srcOrd="0" destOrd="0" parTransId="{E807DA0D-5341-49D0-846F-E72990AF3C07}" sibTransId="{5E8AC5F0-D048-49B0-80DE-253A8A0C2378}"/>
    <dgm:cxn modelId="{814EB8E0-34B3-493C-B5AB-2F2C89BE3115}" type="presOf" srcId="{5F936C7B-4DBE-40DB-AEF8-2C970003342E}" destId="{B9F757B2-C97E-405D-B2FD-C396A9F2D574}" srcOrd="0" destOrd="0" presId="urn:microsoft.com/office/officeart/2005/8/layout/bProcess4"/>
    <dgm:cxn modelId="{21C385EC-F07A-4FD3-8C01-A484382F1FAB}" type="presOf" srcId="{C01678F4-CDC4-4E20-B792-5BDF6B6257D1}" destId="{9F0153DD-0096-4EC4-8207-BD46B7F0632E}" srcOrd="0" destOrd="0" presId="urn:microsoft.com/office/officeart/2005/8/layout/bProcess4"/>
    <dgm:cxn modelId="{0FF1B4EF-DDD2-47B5-8D33-255AAB06DF84}" type="presOf" srcId="{FF45ECBC-8921-492C-94BE-BA722A330CAB}" destId="{9A6BAE78-25B5-4F14-8846-AD5ED62CD7A7}" srcOrd="0" destOrd="0" presId="urn:microsoft.com/office/officeart/2005/8/layout/bProcess4"/>
    <dgm:cxn modelId="{B3CAD7F8-9259-4331-A90F-2E24657960B2}" type="presOf" srcId="{63885244-5AF7-4ED5-A9D8-561D968F8A09}" destId="{738B926D-7948-4188-8D12-D0FCF3B2FB3E}" srcOrd="0" destOrd="0" presId="urn:microsoft.com/office/officeart/2005/8/layout/bProcess4"/>
    <dgm:cxn modelId="{0E1BFDFF-1CE7-47B7-8F05-C5DD82B5090B}" type="presParOf" srcId="{D75A861F-3105-42B9-950C-9A050E8F9D16}" destId="{5C513001-98E6-4F06-BB07-E1D0933ADD4D}" srcOrd="0" destOrd="0" presId="urn:microsoft.com/office/officeart/2005/8/layout/bProcess4"/>
    <dgm:cxn modelId="{3642090C-1950-48FA-B820-18882FAEDC43}" type="presParOf" srcId="{5C513001-98E6-4F06-BB07-E1D0933ADD4D}" destId="{C92FA570-1617-417E-A8C7-B02E8777CD60}" srcOrd="0" destOrd="0" presId="urn:microsoft.com/office/officeart/2005/8/layout/bProcess4"/>
    <dgm:cxn modelId="{8F07A2AB-0A1B-4287-8EF6-C8040968BC5F}" type="presParOf" srcId="{5C513001-98E6-4F06-BB07-E1D0933ADD4D}" destId="{B9F757B2-C97E-405D-B2FD-C396A9F2D574}" srcOrd="1" destOrd="0" presId="urn:microsoft.com/office/officeart/2005/8/layout/bProcess4"/>
    <dgm:cxn modelId="{10FD7AA6-9FE9-44AE-83CC-708004607948}" type="presParOf" srcId="{D75A861F-3105-42B9-950C-9A050E8F9D16}" destId="{0AED548A-6652-4402-A4BD-94F9103AE12A}" srcOrd="1" destOrd="0" presId="urn:microsoft.com/office/officeart/2005/8/layout/bProcess4"/>
    <dgm:cxn modelId="{B4438620-3D94-4501-AF17-EF66F73E093A}" type="presParOf" srcId="{D75A861F-3105-42B9-950C-9A050E8F9D16}" destId="{CAA83D34-4DA8-4722-B1DE-98345AC03EF7}" srcOrd="2" destOrd="0" presId="urn:microsoft.com/office/officeart/2005/8/layout/bProcess4"/>
    <dgm:cxn modelId="{F6612C28-931A-4EEB-B428-177B456525DC}" type="presParOf" srcId="{CAA83D34-4DA8-4722-B1DE-98345AC03EF7}" destId="{F3CA0896-1B7C-4451-97B5-0AF4F1E640A2}" srcOrd="0" destOrd="0" presId="urn:microsoft.com/office/officeart/2005/8/layout/bProcess4"/>
    <dgm:cxn modelId="{8FE755CB-0056-4B64-BEC1-7839199D26A1}" type="presParOf" srcId="{CAA83D34-4DA8-4722-B1DE-98345AC03EF7}" destId="{D9AE487A-1822-41BC-B663-B9786927544B}" srcOrd="1" destOrd="0" presId="urn:microsoft.com/office/officeart/2005/8/layout/bProcess4"/>
    <dgm:cxn modelId="{9113E3EA-4BFB-4B3B-A670-1F5511396B76}" type="presParOf" srcId="{D75A861F-3105-42B9-950C-9A050E8F9D16}" destId="{762F6A6E-7DB2-4636-8529-BA7DF0456295}" srcOrd="3" destOrd="0" presId="urn:microsoft.com/office/officeart/2005/8/layout/bProcess4"/>
    <dgm:cxn modelId="{BD9DA7D6-D3FF-40F4-85EE-CAF550DA35DE}" type="presParOf" srcId="{D75A861F-3105-42B9-950C-9A050E8F9D16}" destId="{BCB37F09-8C4A-4BB2-AF61-1199D40A48EF}" srcOrd="4" destOrd="0" presId="urn:microsoft.com/office/officeart/2005/8/layout/bProcess4"/>
    <dgm:cxn modelId="{3C6CAB94-3618-4CFB-83BC-CE9E9E81A2B9}" type="presParOf" srcId="{BCB37F09-8C4A-4BB2-AF61-1199D40A48EF}" destId="{3A3B2ED7-4A04-4CFF-9674-1514757AF633}" srcOrd="0" destOrd="0" presId="urn:microsoft.com/office/officeart/2005/8/layout/bProcess4"/>
    <dgm:cxn modelId="{741B4C6C-C228-4B54-8D6E-4F0C1138BF69}" type="presParOf" srcId="{BCB37F09-8C4A-4BB2-AF61-1199D40A48EF}" destId="{DAC9E6B8-4E76-4DB9-899D-9D19099EA23C}" srcOrd="1" destOrd="0" presId="urn:microsoft.com/office/officeart/2005/8/layout/bProcess4"/>
    <dgm:cxn modelId="{D005A644-C751-4099-A104-A00305724F1E}" type="presParOf" srcId="{D75A861F-3105-42B9-950C-9A050E8F9D16}" destId="{FB4F121B-6475-4F26-9337-8F7B9FDBE869}" srcOrd="5" destOrd="0" presId="urn:microsoft.com/office/officeart/2005/8/layout/bProcess4"/>
    <dgm:cxn modelId="{F07C0009-9A98-417C-BDD4-228D35119AFD}" type="presParOf" srcId="{D75A861F-3105-42B9-950C-9A050E8F9D16}" destId="{F42D6E19-864B-44D6-B171-9BC805E180EF}" srcOrd="6" destOrd="0" presId="urn:microsoft.com/office/officeart/2005/8/layout/bProcess4"/>
    <dgm:cxn modelId="{C75BEB21-EEA5-4578-84A0-37A2BCBF1BD5}" type="presParOf" srcId="{F42D6E19-864B-44D6-B171-9BC805E180EF}" destId="{4F571BEF-4F08-4481-B3C6-A5913FC4256E}" srcOrd="0" destOrd="0" presId="urn:microsoft.com/office/officeart/2005/8/layout/bProcess4"/>
    <dgm:cxn modelId="{B25CFD13-1C3E-4A6E-85C9-05B2CF69FEEE}" type="presParOf" srcId="{F42D6E19-864B-44D6-B171-9BC805E180EF}" destId="{46C69A31-087F-4DC3-AE16-A337189279BC}" srcOrd="1" destOrd="0" presId="urn:microsoft.com/office/officeart/2005/8/layout/bProcess4"/>
    <dgm:cxn modelId="{8F157F58-5C19-40D1-84D7-7E13AE2AC985}" type="presParOf" srcId="{D75A861F-3105-42B9-950C-9A050E8F9D16}" destId="{BEE9DB4D-B321-47C5-AC06-8250EF428E54}" srcOrd="7" destOrd="0" presId="urn:microsoft.com/office/officeart/2005/8/layout/bProcess4"/>
    <dgm:cxn modelId="{AD3E238F-19FF-481E-BD5C-FACB49FA806E}" type="presParOf" srcId="{D75A861F-3105-42B9-950C-9A050E8F9D16}" destId="{B0B5E5F5-1D4B-4D95-8633-A7AB05D56392}" srcOrd="8" destOrd="0" presId="urn:microsoft.com/office/officeart/2005/8/layout/bProcess4"/>
    <dgm:cxn modelId="{E413DF6B-EF6A-44A0-955D-AB65A182ED1B}" type="presParOf" srcId="{B0B5E5F5-1D4B-4D95-8633-A7AB05D56392}" destId="{E477A909-F1A3-4B22-B69B-54CE68A02D88}" srcOrd="0" destOrd="0" presId="urn:microsoft.com/office/officeart/2005/8/layout/bProcess4"/>
    <dgm:cxn modelId="{8B78D8F3-703B-4511-8849-7B170F5D0D70}" type="presParOf" srcId="{B0B5E5F5-1D4B-4D95-8633-A7AB05D56392}" destId="{DAFFC5F5-619D-4D57-8BE6-735C5D089565}" srcOrd="1" destOrd="0" presId="urn:microsoft.com/office/officeart/2005/8/layout/bProcess4"/>
    <dgm:cxn modelId="{18F74A74-F154-448A-9526-61F3CEE73BBA}" type="presParOf" srcId="{D75A861F-3105-42B9-950C-9A050E8F9D16}" destId="{2DDE0A4A-7B9F-4186-BA58-447EFBD21593}" srcOrd="9" destOrd="0" presId="urn:microsoft.com/office/officeart/2005/8/layout/bProcess4"/>
    <dgm:cxn modelId="{1E92C6F5-BDF1-45D4-AD19-8C97B1F1B552}" type="presParOf" srcId="{D75A861F-3105-42B9-950C-9A050E8F9D16}" destId="{54C94A23-9EAA-42DB-A3F7-EC4D9A5F6205}" srcOrd="10" destOrd="0" presId="urn:microsoft.com/office/officeart/2005/8/layout/bProcess4"/>
    <dgm:cxn modelId="{E5E01881-A549-48A3-8727-EFC0AFC3BEE6}" type="presParOf" srcId="{54C94A23-9EAA-42DB-A3F7-EC4D9A5F6205}" destId="{25A8304B-0C32-485F-8422-73F5B9AF703E}" srcOrd="0" destOrd="0" presId="urn:microsoft.com/office/officeart/2005/8/layout/bProcess4"/>
    <dgm:cxn modelId="{BE119370-70A6-4B5E-A9C4-D26ED94448E0}" type="presParOf" srcId="{54C94A23-9EAA-42DB-A3F7-EC4D9A5F6205}" destId="{04CE9B8C-DEF4-41FE-B33A-FA71A88FD93E}" srcOrd="1" destOrd="0" presId="urn:microsoft.com/office/officeart/2005/8/layout/bProcess4"/>
    <dgm:cxn modelId="{4727E13D-4E2A-4087-96D8-AD8BC839D995}" type="presParOf" srcId="{D75A861F-3105-42B9-950C-9A050E8F9D16}" destId="{CF577E47-CBFB-46DB-99DA-A957B95C57B5}" srcOrd="11" destOrd="0" presId="urn:microsoft.com/office/officeart/2005/8/layout/bProcess4"/>
    <dgm:cxn modelId="{253DEDE3-C68A-4753-A0BC-5B9DFD27B773}" type="presParOf" srcId="{D75A861F-3105-42B9-950C-9A050E8F9D16}" destId="{88CCEFB8-F6F1-4852-B6D8-0444C6E27E96}" srcOrd="12" destOrd="0" presId="urn:microsoft.com/office/officeart/2005/8/layout/bProcess4"/>
    <dgm:cxn modelId="{AFFE42D1-CD66-48DB-AFC1-1F75BC98FCB2}" type="presParOf" srcId="{88CCEFB8-F6F1-4852-B6D8-0444C6E27E96}" destId="{3CA19B65-DA6D-4E6E-8F71-3B5770497992}" srcOrd="0" destOrd="0" presId="urn:microsoft.com/office/officeart/2005/8/layout/bProcess4"/>
    <dgm:cxn modelId="{D837D3E7-9BB2-4195-9FBA-55692C3B6193}" type="presParOf" srcId="{88CCEFB8-F6F1-4852-B6D8-0444C6E27E96}" destId="{9A6BAE78-25B5-4F14-8846-AD5ED62CD7A7}" srcOrd="1" destOrd="0" presId="urn:microsoft.com/office/officeart/2005/8/layout/bProcess4"/>
    <dgm:cxn modelId="{03BD9AB2-E737-4F7B-8BC5-3B7BA817BA01}" type="presParOf" srcId="{D75A861F-3105-42B9-950C-9A050E8F9D16}" destId="{9F0153DD-0096-4EC4-8207-BD46B7F0632E}" srcOrd="13" destOrd="0" presId="urn:microsoft.com/office/officeart/2005/8/layout/bProcess4"/>
    <dgm:cxn modelId="{9A838D34-3FEB-4211-9328-1B267B9F1FA6}" type="presParOf" srcId="{D75A861F-3105-42B9-950C-9A050E8F9D16}" destId="{FDB74838-4E5D-4E37-848A-4541DF68DDA2}" srcOrd="14" destOrd="0" presId="urn:microsoft.com/office/officeart/2005/8/layout/bProcess4"/>
    <dgm:cxn modelId="{422C4DB9-A918-474D-B417-543F75347A64}" type="presParOf" srcId="{FDB74838-4E5D-4E37-848A-4541DF68DDA2}" destId="{918BECA5-9AA6-4587-B53E-5656D2712317}" srcOrd="0" destOrd="0" presId="urn:microsoft.com/office/officeart/2005/8/layout/bProcess4"/>
    <dgm:cxn modelId="{40BD502D-BB17-4445-B67A-CB4A168C9878}" type="presParOf" srcId="{FDB74838-4E5D-4E37-848A-4541DF68DDA2}" destId="{CC617051-7AC2-4731-B2C2-C26E6E2F15A2}" srcOrd="1" destOrd="0" presId="urn:microsoft.com/office/officeart/2005/8/layout/bProcess4"/>
    <dgm:cxn modelId="{1E55E33D-50FB-41A1-A810-923494E54DF8}" type="presParOf" srcId="{D75A861F-3105-42B9-950C-9A050E8F9D16}" destId="{9B41CD3B-B9EB-4BFD-9498-2CC9E406D6CE}" srcOrd="15" destOrd="0" presId="urn:microsoft.com/office/officeart/2005/8/layout/bProcess4"/>
    <dgm:cxn modelId="{29F6F68E-3320-461D-8A13-D314F5AF44C2}" type="presParOf" srcId="{D75A861F-3105-42B9-950C-9A050E8F9D16}" destId="{388635FB-4A35-42C0-9FCB-255015E55058}" srcOrd="16" destOrd="0" presId="urn:microsoft.com/office/officeart/2005/8/layout/bProcess4"/>
    <dgm:cxn modelId="{53A5BBAA-D5D1-4418-9621-54A4859252F9}" type="presParOf" srcId="{388635FB-4A35-42C0-9FCB-255015E55058}" destId="{C18266BA-9D13-4869-9125-E3DCE5BCD042}" srcOrd="0" destOrd="0" presId="urn:microsoft.com/office/officeart/2005/8/layout/bProcess4"/>
    <dgm:cxn modelId="{CC3F2A65-2874-45F0-A91D-3722AD869434}" type="presParOf" srcId="{388635FB-4A35-42C0-9FCB-255015E55058}" destId="{7B31C356-6FB2-4F37-9ACB-021588FDF01E}" srcOrd="1" destOrd="0" presId="urn:microsoft.com/office/officeart/2005/8/layout/bProcess4"/>
    <dgm:cxn modelId="{622FE60C-5BBE-482C-A439-4D12DC463E15}" type="presParOf" srcId="{D75A861F-3105-42B9-950C-9A050E8F9D16}" destId="{F24FC7B5-E352-4A11-BA25-C949F6D1BABB}" srcOrd="17" destOrd="0" presId="urn:microsoft.com/office/officeart/2005/8/layout/bProcess4"/>
    <dgm:cxn modelId="{C0DB15A9-8D24-4E1B-9E99-6134454E7AD6}" type="presParOf" srcId="{D75A861F-3105-42B9-950C-9A050E8F9D16}" destId="{98CA80BC-F2EC-439D-BAEB-F93A54A8FE98}" srcOrd="18" destOrd="0" presId="urn:microsoft.com/office/officeart/2005/8/layout/bProcess4"/>
    <dgm:cxn modelId="{07533311-74CC-4D57-9A93-5C9469C0660E}" type="presParOf" srcId="{98CA80BC-F2EC-439D-BAEB-F93A54A8FE98}" destId="{73DBBF88-903E-447B-9A1C-CA74F36957A4}" srcOrd="0" destOrd="0" presId="urn:microsoft.com/office/officeart/2005/8/layout/bProcess4"/>
    <dgm:cxn modelId="{A1D48804-3178-4293-BEA6-6C22C8A64DE6}" type="presParOf" srcId="{98CA80BC-F2EC-439D-BAEB-F93A54A8FE98}" destId="{1EDFBCF6-88DA-43AD-890C-066E90CE90E4}" srcOrd="1" destOrd="0" presId="urn:microsoft.com/office/officeart/2005/8/layout/bProcess4"/>
    <dgm:cxn modelId="{91AC604F-0AF0-4031-BFAD-FC67E06B2342}" type="presParOf" srcId="{D75A861F-3105-42B9-950C-9A050E8F9D16}" destId="{B11DE066-3ADA-43D6-A990-50722B6F9F15}" srcOrd="19" destOrd="0" presId="urn:microsoft.com/office/officeart/2005/8/layout/bProcess4"/>
    <dgm:cxn modelId="{6B7A296A-03C4-475F-8B00-024CD06F8AE3}" type="presParOf" srcId="{D75A861F-3105-42B9-950C-9A050E8F9D16}" destId="{BA70C614-EA72-4B9B-A98E-EFDA758A21D0}" srcOrd="20" destOrd="0" presId="urn:microsoft.com/office/officeart/2005/8/layout/bProcess4"/>
    <dgm:cxn modelId="{5D08D2EC-E49E-4290-B138-6178D9B0C23D}" type="presParOf" srcId="{BA70C614-EA72-4B9B-A98E-EFDA758A21D0}" destId="{2E62D86B-1D44-440B-BF8E-2A9AE9FE22BE}" srcOrd="0" destOrd="0" presId="urn:microsoft.com/office/officeart/2005/8/layout/bProcess4"/>
    <dgm:cxn modelId="{26E242C8-5FB7-4689-9EF8-EB6E7CA1402D}" type="presParOf" srcId="{BA70C614-EA72-4B9B-A98E-EFDA758A21D0}" destId="{738B926D-7948-4188-8D12-D0FCF3B2FB3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F2A00-12E3-418E-91D1-2BFDD557B898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6882BD1B-9961-4926-A6F6-663C919CDAFA}">
      <dgm:prSet phldrT="[Text]" phldr="0"/>
      <dgm:spPr>
        <a:solidFill>
          <a:srgbClr val="00427D"/>
        </a:solidFill>
        <a:ln>
          <a:solidFill>
            <a:srgbClr val="00427D"/>
          </a:solidFill>
        </a:ln>
      </dgm:spPr>
      <dgm:t>
        <a:bodyPr/>
        <a:lstStyle/>
        <a:p>
          <a:pPr rtl="0"/>
          <a:r>
            <a:rPr lang="de-DE">
              <a:solidFill>
                <a:schemeClr val="bg1"/>
              </a:solidFill>
              <a:latin typeface="Arial"/>
              <a:cs typeface="Arial"/>
            </a:rPr>
            <a:t> 5 LP</a:t>
          </a:r>
        </a:p>
      </dgm:t>
    </dgm:pt>
    <dgm:pt modelId="{5B890320-BFDE-4CC6-9D50-6AC663399597}" type="parTrans" cxnId="{70B9700D-4AF9-4EFC-95A9-0BD3D291BFE8}">
      <dgm:prSet/>
      <dgm:spPr/>
      <dgm:t>
        <a:bodyPr/>
        <a:lstStyle/>
        <a:p>
          <a:endParaRPr lang="de-DE"/>
        </a:p>
      </dgm:t>
    </dgm:pt>
    <dgm:pt modelId="{D6060982-4319-4E93-9452-B7487C21D419}" type="sibTrans" cxnId="{70B9700D-4AF9-4EFC-95A9-0BD3D291BFE8}">
      <dgm:prSet/>
      <dgm:spPr/>
      <dgm:t>
        <a:bodyPr/>
        <a:lstStyle/>
        <a:p>
          <a:endParaRPr lang="de-DE"/>
        </a:p>
      </dgm:t>
    </dgm:pt>
    <dgm:pt modelId="{1354469A-9885-4A56-92E7-9C8AA5C13BA7}">
      <dgm:prSet phldrT="[Text]" phldr="0"/>
      <dgm:spPr>
        <a:solidFill>
          <a:srgbClr val="00427D"/>
        </a:solidFill>
        <a:ln>
          <a:solidFill>
            <a:srgbClr val="00427D"/>
          </a:solidFill>
        </a:ln>
      </dgm:spPr>
      <dgm:t>
        <a:bodyPr/>
        <a:lstStyle/>
        <a:p>
          <a:pPr rtl="0"/>
          <a:r>
            <a:rPr lang="de-DE">
              <a:solidFill>
                <a:schemeClr val="bg1"/>
              </a:solidFill>
              <a:latin typeface="Arial"/>
              <a:cs typeface="Arial"/>
            </a:rPr>
            <a:t>Online Selbstlernphase</a:t>
          </a:r>
        </a:p>
      </dgm:t>
    </dgm:pt>
    <dgm:pt modelId="{29F233CD-0447-4380-B001-5CB7C61709AD}" type="parTrans" cxnId="{4D5BEAFD-8D90-4260-B982-22FAD7E8ED49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92F2CAB8-684B-4B18-B8E4-B810A1BD44D2}" type="sibTrans" cxnId="{4D5BEAFD-8D90-4260-B982-22FAD7E8ED49}">
      <dgm:prSet/>
      <dgm:spPr/>
      <dgm:t>
        <a:bodyPr/>
        <a:lstStyle/>
        <a:p>
          <a:endParaRPr lang="de-DE"/>
        </a:p>
      </dgm:t>
    </dgm:pt>
    <dgm:pt modelId="{447A7B63-AC97-423B-A7DF-E0F0852B7103}">
      <dgm:prSet phldrT="[Text]" phldr="0"/>
      <dgm:spPr>
        <a:solidFill>
          <a:srgbClr val="00427D"/>
        </a:solidFill>
        <a:ln>
          <a:solidFill>
            <a:srgbClr val="00427D"/>
          </a:solidFill>
        </a:ln>
      </dgm:spPr>
      <dgm:t>
        <a:bodyPr/>
        <a:lstStyle/>
        <a:p>
          <a:r>
            <a:rPr lang="de-DE">
              <a:solidFill>
                <a:schemeClr val="bg1"/>
              </a:solidFill>
              <a:latin typeface="Arial"/>
              <a:cs typeface="Arial"/>
            </a:rPr>
            <a:t>Praxisphase</a:t>
          </a:r>
        </a:p>
      </dgm:t>
    </dgm:pt>
    <dgm:pt modelId="{99504BFC-6A4A-40A5-96EC-C24E961E12E5}" type="parTrans" cxnId="{25A7B3AE-D350-4A6A-99F7-FE2E52861332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2BE80E34-81F3-4D60-B185-BE57EFDEACE2}" type="sibTrans" cxnId="{25A7B3AE-D350-4A6A-99F7-FE2E52861332}">
      <dgm:prSet/>
      <dgm:spPr/>
      <dgm:t>
        <a:bodyPr/>
        <a:lstStyle/>
        <a:p>
          <a:endParaRPr lang="de-DE"/>
        </a:p>
      </dgm:t>
    </dgm:pt>
    <dgm:pt modelId="{7A2D2185-99C9-4704-BA40-4BB1AFCB7D50}">
      <dgm:prSet phldr="0"/>
      <dgm:spPr>
        <a:solidFill>
          <a:srgbClr val="00427D"/>
        </a:solidFill>
        <a:ln>
          <a:solidFill>
            <a:srgbClr val="00427D"/>
          </a:solidFill>
        </a:ln>
      </dgm:spPr>
      <dgm:t>
        <a:bodyPr/>
        <a:lstStyle/>
        <a:p>
          <a:pPr rtl="0"/>
          <a:r>
            <a:rPr lang="de-DE">
              <a:solidFill>
                <a:schemeClr val="bg1"/>
              </a:solidFill>
              <a:latin typeface="Arial"/>
              <a:cs typeface="Arial"/>
            </a:rPr>
            <a:t>Präsenztermine</a:t>
          </a:r>
        </a:p>
      </dgm:t>
    </dgm:pt>
    <dgm:pt modelId="{5F7071D8-40A4-407F-A11F-EB35AA6173FE}" type="parTrans" cxnId="{3AA5438B-0D6F-44DF-B86E-A5FFCF388C76}">
      <dgm:prSet/>
      <dgm:spPr>
        <a:solidFill>
          <a:srgbClr val="E63C0A"/>
        </a:solidFill>
        <a:ln>
          <a:solidFill>
            <a:srgbClr val="FF2600"/>
          </a:solidFill>
        </a:ln>
      </dgm:spPr>
      <dgm:t>
        <a:bodyPr/>
        <a:lstStyle/>
        <a:p>
          <a:endParaRPr lang="de-DE"/>
        </a:p>
      </dgm:t>
    </dgm:pt>
    <dgm:pt modelId="{A44AB5B7-ACA7-4E6B-9771-5844C5C50793}" type="sibTrans" cxnId="{3AA5438B-0D6F-44DF-B86E-A5FFCF388C76}">
      <dgm:prSet/>
      <dgm:spPr/>
      <dgm:t>
        <a:bodyPr/>
        <a:lstStyle/>
        <a:p>
          <a:endParaRPr lang="de-DE"/>
        </a:p>
      </dgm:t>
    </dgm:pt>
    <dgm:pt modelId="{ED61F610-6A81-433F-8D9A-F3A1E7F3CEFA}">
      <dgm:prSet phldr="0"/>
      <dgm:spPr>
        <a:solidFill>
          <a:srgbClr val="00427D"/>
        </a:solidFill>
        <a:ln>
          <a:solidFill>
            <a:srgbClr val="00427D"/>
          </a:solidFill>
        </a:ln>
      </dgm:spPr>
      <dgm:t>
        <a:bodyPr/>
        <a:lstStyle/>
        <a:p>
          <a:r>
            <a:rPr lang="de-DE">
              <a:solidFill>
                <a:schemeClr val="bg1"/>
              </a:solidFill>
              <a:latin typeface="Arial"/>
              <a:cs typeface="Arial"/>
            </a:rPr>
            <a:t>Prüfung</a:t>
          </a:r>
        </a:p>
      </dgm:t>
    </dgm:pt>
    <dgm:pt modelId="{27EA1A24-092A-4DAD-AACF-7DAF7EF506FB}" type="parTrans" cxnId="{3F1534B2-08DB-4FD5-9BEA-E092181FA7BE}">
      <dgm:prSet/>
      <dgm:spPr>
        <a:solidFill>
          <a:srgbClr val="E63C0A"/>
        </a:solidFill>
        <a:ln>
          <a:solidFill>
            <a:srgbClr val="E63C0A"/>
          </a:solidFill>
        </a:ln>
      </dgm:spPr>
      <dgm:t>
        <a:bodyPr/>
        <a:lstStyle/>
        <a:p>
          <a:endParaRPr lang="de-DE"/>
        </a:p>
      </dgm:t>
    </dgm:pt>
    <dgm:pt modelId="{30436CD0-3380-4ADD-A9D4-81DC4C0AF937}" type="sibTrans" cxnId="{3F1534B2-08DB-4FD5-9BEA-E092181FA7BE}">
      <dgm:prSet/>
      <dgm:spPr/>
      <dgm:t>
        <a:bodyPr/>
        <a:lstStyle/>
        <a:p>
          <a:endParaRPr lang="de-DE"/>
        </a:p>
      </dgm:t>
    </dgm:pt>
    <dgm:pt modelId="{133EDC79-21C3-4962-8D79-5D8DF32CEF0E}" type="pres">
      <dgm:prSet presAssocID="{A3BF2A00-12E3-418E-91D1-2BFDD557B89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C433245-D189-4410-96FA-51C1EACE5538}" type="pres">
      <dgm:prSet presAssocID="{6882BD1B-9961-4926-A6F6-663C919CDAFA}" presName="hierRoot1" presStyleCnt="0">
        <dgm:presLayoutVars>
          <dgm:hierBranch val="init"/>
        </dgm:presLayoutVars>
      </dgm:prSet>
      <dgm:spPr/>
    </dgm:pt>
    <dgm:pt modelId="{0D6A5CE5-80D4-4DE0-91E8-2BF2B7D44320}" type="pres">
      <dgm:prSet presAssocID="{6882BD1B-9961-4926-A6F6-663C919CDAFA}" presName="rootComposite1" presStyleCnt="0"/>
      <dgm:spPr/>
    </dgm:pt>
    <dgm:pt modelId="{CB732A74-A140-4ED8-97EF-2A40A418C6B0}" type="pres">
      <dgm:prSet presAssocID="{6882BD1B-9961-4926-A6F6-663C919CDAFA}" presName="rootText1" presStyleLbl="node0" presStyleIdx="0" presStyleCnt="1">
        <dgm:presLayoutVars>
          <dgm:chPref val="3"/>
        </dgm:presLayoutVars>
      </dgm:prSet>
      <dgm:spPr/>
    </dgm:pt>
    <dgm:pt modelId="{9705DF97-1821-47E2-A3D5-78E19E23BE0F}" type="pres">
      <dgm:prSet presAssocID="{6882BD1B-9961-4926-A6F6-663C919CDAFA}" presName="rootConnector1" presStyleLbl="node1" presStyleIdx="0" presStyleCnt="0"/>
      <dgm:spPr/>
    </dgm:pt>
    <dgm:pt modelId="{5FF50B8E-D791-4329-8BC1-838B9E76132D}" type="pres">
      <dgm:prSet presAssocID="{6882BD1B-9961-4926-A6F6-663C919CDAFA}" presName="hierChild2" presStyleCnt="0"/>
      <dgm:spPr/>
    </dgm:pt>
    <dgm:pt modelId="{C5991CD3-2A88-4F96-8B83-4FAFD15FEE98}" type="pres">
      <dgm:prSet presAssocID="{29F233CD-0447-4380-B001-5CB7C61709AD}" presName="Name37" presStyleLbl="parChTrans1D2" presStyleIdx="0" presStyleCnt="4"/>
      <dgm:spPr/>
    </dgm:pt>
    <dgm:pt modelId="{21F24551-FAC9-4B2E-A473-CE4EF683CD60}" type="pres">
      <dgm:prSet presAssocID="{1354469A-9885-4A56-92E7-9C8AA5C13BA7}" presName="hierRoot2" presStyleCnt="0">
        <dgm:presLayoutVars>
          <dgm:hierBranch val="init"/>
        </dgm:presLayoutVars>
      </dgm:prSet>
      <dgm:spPr/>
    </dgm:pt>
    <dgm:pt modelId="{FE70A217-B9AB-4B0C-9C0A-F5FF33171A0C}" type="pres">
      <dgm:prSet presAssocID="{1354469A-9885-4A56-92E7-9C8AA5C13BA7}" presName="rootComposite" presStyleCnt="0"/>
      <dgm:spPr/>
    </dgm:pt>
    <dgm:pt modelId="{762EF2C4-F76A-4471-BDEB-B85804633E87}" type="pres">
      <dgm:prSet presAssocID="{1354469A-9885-4A56-92E7-9C8AA5C13BA7}" presName="rootText" presStyleLbl="node2" presStyleIdx="0" presStyleCnt="4">
        <dgm:presLayoutVars>
          <dgm:chPref val="3"/>
        </dgm:presLayoutVars>
      </dgm:prSet>
      <dgm:spPr/>
    </dgm:pt>
    <dgm:pt modelId="{18E6649D-D778-494D-B84E-AB02EEB5C2CC}" type="pres">
      <dgm:prSet presAssocID="{1354469A-9885-4A56-92E7-9C8AA5C13BA7}" presName="rootConnector" presStyleLbl="node2" presStyleIdx="0" presStyleCnt="4"/>
      <dgm:spPr/>
    </dgm:pt>
    <dgm:pt modelId="{850C8641-23AD-40A0-83A1-CA9B022D8129}" type="pres">
      <dgm:prSet presAssocID="{1354469A-9885-4A56-92E7-9C8AA5C13BA7}" presName="hierChild4" presStyleCnt="0"/>
      <dgm:spPr/>
    </dgm:pt>
    <dgm:pt modelId="{495CD463-ABFF-4826-A44D-2C01E0A864DA}" type="pres">
      <dgm:prSet presAssocID="{1354469A-9885-4A56-92E7-9C8AA5C13BA7}" presName="hierChild5" presStyleCnt="0"/>
      <dgm:spPr/>
    </dgm:pt>
    <dgm:pt modelId="{70E50A79-8727-41AE-BD9C-0F5638D330AB}" type="pres">
      <dgm:prSet presAssocID="{5F7071D8-40A4-407F-A11F-EB35AA6173FE}" presName="Name37" presStyleLbl="parChTrans1D2" presStyleIdx="1" presStyleCnt="4"/>
      <dgm:spPr/>
    </dgm:pt>
    <dgm:pt modelId="{0C0D2EA1-45D0-46CB-AE46-D132A39778B4}" type="pres">
      <dgm:prSet presAssocID="{7A2D2185-99C9-4704-BA40-4BB1AFCB7D50}" presName="hierRoot2" presStyleCnt="0">
        <dgm:presLayoutVars>
          <dgm:hierBranch val="init"/>
        </dgm:presLayoutVars>
      </dgm:prSet>
      <dgm:spPr/>
    </dgm:pt>
    <dgm:pt modelId="{D66EF0C2-5962-4635-907C-2BAF5BB8BFAF}" type="pres">
      <dgm:prSet presAssocID="{7A2D2185-99C9-4704-BA40-4BB1AFCB7D50}" presName="rootComposite" presStyleCnt="0"/>
      <dgm:spPr/>
    </dgm:pt>
    <dgm:pt modelId="{22E76BA8-AAA8-493A-9298-604B921595A7}" type="pres">
      <dgm:prSet presAssocID="{7A2D2185-99C9-4704-BA40-4BB1AFCB7D50}" presName="rootText" presStyleLbl="node2" presStyleIdx="1" presStyleCnt="4">
        <dgm:presLayoutVars>
          <dgm:chPref val="3"/>
        </dgm:presLayoutVars>
      </dgm:prSet>
      <dgm:spPr/>
    </dgm:pt>
    <dgm:pt modelId="{32C5C43B-2DAC-4AA8-8A6C-D0FEAC34CA38}" type="pres">
      <dgm:prSet presAssocID="{7A2D2185-99C9-4704-BA40-4BB1AFCB7D50}" presName="rootConnector" presStyleLbl="node2" presStyleIdx="1" presStyleCnt="4"/>
      <dgm:spPr/>
    </dgm:pt>
    <dgm:pt modelId="{C1676095-83D1-4428-B1E7-B09EBC8CD075}" type="pres">
      <dgm:prSet presAssocID="{7A2D2185-99C9-4704-BA40-4BB1AFCB7D50}" presName="hierChild4" presStyleCnt="0"/>
      <dgm:spPr/>
    </dgm:pt>
    <dgm:pt modelId="{E6BAEFE8-0278-46F9-B20D-2CE10872DD9C}" type="pres">
      <dgm:prSet presAssocID="{7A2D2185-99C9-4704-BA40-4BB1AFCB7D50}" presName="hierChild5" presStyleCnt="0"/>
      <dgm:spPr/>
    </dgm:pt>
    <dgm:pt modelId="{23E0BBC4-450A-406B-BAA6-6F7D5F113E85}" type="pres">
      <dgm:prSet presAssocID="{99504BFC-6A4A-40A5-96EC-C24E961E12E5}" presName="Name37" presStyleLbl="parChTrans1D2" presStyleIdx="2" presStyleCnt="4"/>
      <dgm:spPr/>
    </dgm:pt>
    <dgm:pt modelId="{3928AC9E-4825-41B7-BC7D-D6ACEB2AFDB5}" type="pres">
      <dgm:prSet presAssocID="{447A7B63-AC97-423B-A7DF-E0F0852B7103}" presName="hierRoot2" presStyleCnt="0">
        <dgm:presLayoutVars>
          <dgm:hierBranch val="init"/>
        </dgm:presLayoutVars>
      </dgm:prSet>
      <dgm:spPr/>
    </dgm:pt>
    <dgm:pt modelId="{ED1C7859-7516-4885-8980-D1F72FA82353}" type="pres">
      <dgm:prSet presAssocID="{447A7B63-AC97-423B-A7DF-E0F0852B7103}" presName="rootComposite" presStyleCnt="0"/>
      <dgm:spPr/>
    </dgm:pt>
    <dgm:pt modelId="{8BE47603-F403-49B4-835B-5A5FAF811845}" type="pres">
      <dgm:prSet presAssocID="{447A7B63-AC97-423B-A7DF-E0F0852B7103}" presName="rootText" presStyleLbl="node2" presStyleIdx="2" presStyleCnt="4">
        <dgm:presLayoutVars>
          <dgm:chPref val="3"/>
        </dgm:presLayoutVars>
      </dgm:prSet>
      <dgm:spPr/>
    </dgm:pt>
    <dgm:pt modelId="{38F3B4B8-E0DA-4D13-9EEB-2C35A3AD915D}" type="pres">
      <dgm:prSet presAssocID="{447A7B63-AC97-423B-A7DF-E0F0852B7103}" presName="rootConnector" presStyleLbl="node2" presStyleIdx="2" presStyleCnt="4"/>
      <dgm:spPr/>
    </dgm:pt>
    <dgm:pt modelId="{9D3976BA-B7D8-4116-BA5B-1365B92492F1}" type="pres">
      <dgm:prSet presAssocID="{447A7B63-AC97-423B-A7DF-E0F0852B7103}" presName="hierChild4" presStyleCnt="0"/>
      <dgm:spPr/>
    </dgm:pt>
    <dgm:pt modelId="{66BF052E-6303-41D4-A3A8-BAF17F1B7533}" type="pres">
      <dgm:prSet presAssocID="{447A7B63-AC97-423B-A7DF-E0F0852B7103}" presName="hierChild5" presStyleCnt="0"/>
      <dgm:spPr/>
    </dgm:pt>
    <dgm:pt modelId="{14D454E1-CA6C-46EA-801E-501F788FB177}" type="pres">
      <dgm:prSet presAssocID="{27EA1A24-092A-4DAD-AACF-7DAF7EF506FB}" presName="Name37" presStyleLbl="parChTrans1D2" presStyleIdx="3" presStyleCnt="4"/>
      <dgm:spPr/>
    </dgm:pt>
    <dgm:pt modelId="{38C507B5-1DAA-45D4-A616-479D9016EFE0}" type="pres">
      <dgm:prSet presAssocID="{ED61F610-6A81-433F-8D9A-F3A1E7F3CEFA}" presName="hierRoot2" presStyleCnt="0">
        <dgm:presLayoutVars>
          <dgm:hierBranch val="init"/>
        </dgm:presLayoutVars>
      </dgm:prSet>
      <dgm:spPr/>
    </dgm:pt>
    <dgm:pt modelId="{1D6F05E5-95E2-4951-B0D4-FA7337621248}" type="pres">
      <dgm:prSet presAssocID="{ED61F610-6A81-433F-8D9A-F3A1E7F3CEFA}" presName="rootComposite" presStyleCnt="0"/>
      <dgm:spPr/>
    </dgm:pt>
    <dgm:pt modelId="{AF26C516-D85D-4E71-93AC-1A3CA06A2D13}" type="pres">
      <dgm:prSet presAssocID="{ED61F610-6A81-433F-8D9A-F3A1E7F3CEFA}" presName="rootText" presStyleLbl="node2" presStyleIdx="3" presStyleCnt="4">
        <dgm:presLayoutVars>
          <dgm:chPref val="3"/>
        </dgm:presLayoutVars>
      </dgm:prSet>
      <dgm:spPr/>
    </dgm:pt>
    <dgm:pt modelId="{55C9E93D-4E5E-4C5D-BB6E-A7E59CC5FD9A}" type="pres">
      <dgm:prSet presAssocID="{ED61F610-6A81-433F-8D9A-F3A1E7F3CEFA}" presName="rootConnector" presStyleLbl="node2" presStyleIdx="3" presStyleCnt="4"/>
      <dgm:spPr/>
    </dgm:pt>
    <dgm:pt modelId="{B23D95AA-C224-4AF0-92D3-0E1DA81DC5F4}" type="pres">
      <dgm:prSet presAssocID="{ED61F610-6A81-433F-8D9A-F3A1E7F3CEFA}" presName="hierChild4" presStyleCnt="0"/>
      <dgm:spPr/>
    </dgm:pt>
    <dgm:pt modelId="{13759A25-80E9-427A-A90E-774E1D1C9D0A}" type="pres">
      <dgm:prSet presAssocID="{ED61F610-6A81-433F-8D9A-F3A1E7F3CEFA}" presName="hierChild5" presStyleCnt="0"/>
      <dgm:spPr/>
    </dgm:pt>
    <dgm:pt modelId="{86A63F17-5750-4361-8CDD-A02E9C201F1C}" type="pres">
      <dgm:prSet presAssocID="{6882BD1B-9961-4926-A6F6-663C919CDAFA}" presName="hierChild3" presStyleCnt="0"/>
      <dgm:spPr/>
    </dgm:pt>
  </dgm:ptLst>
  <dgm:cxnLst>
    <dgm:cxn modelId="{9E9E8E0B-EEC6-4F0C-AAE2-303D70775558}" type="presOf" srcId="{A3BF2A00-12E3-418E-91D1-2BFDD557B898}" destId="{133EDC79-21C3-4962-8D79-5D8DF32CEF0E}" srcOrd="0" destOrd="0" presId="urn:microsoft.com/office/officeart/2005/8/layout/orgChart1"/>
    <dgm:cxn modelId="{70B9700D-4AF9-4EFC-95A9-0BD3D291BFE8}" srcId="{A3BF2A00-12E3-418E-91D1-2BFDD557B898}" destId="{6882BD1B-9961-4926-A6F6-663C919CDAFA}" srcOrd="0" destOrd="0" parTransId="{5B890320-BFDE-4CC6-9D50-6AC663399597}" sibTransId="{D6060982-4319-4E93-9452-B7487C21D419}"/>
    <dgm:cxn modelId="{28CFBF14-C11C-4520-9641-4D2D93BC9EE6}" type="presOf" srcId="{27EA1A24-092A-4DAD-AACF-7DAF7EF506FB}" destId="{14D454E1-CA6C-46EA-801E-501F788FB177}" srcOrd="0" destOrd="0" presId="urn:microsoft.com/office/officeart/2005/8/layout/orgChart1"/>
    <dgm:cxn modelId="{0B4A2E2C-AE5A-4014-84BD-C0BF88E48E6C}" type="presOf" srcId="{7A2D2185-99C9-4704-BA40-4BB1AFCB7D50}" destId="{32C5C43B-2DAC-4AA8-8A6C-D0FEAC34CA38}" srcOrd="1" destOrd="0" presId="urn:microsoft.com/office/officeart/2005/8/layout/orgChart1"/>
    <dgm:cxn modelId="{ED76216A-8540-4147-B87A-35EBA3E7F92E}" type="presOf" srcId="{5F7071D8-40A4-407F-A11F-EB35AA6173FE}" destId="{70E50A79-8727-41AE-BD9C-0F5638D330AB}" srcOrd="0" destOrd="0" presId="urn:microsoft.com/office/officeart/2005/8/layout/orgChart1"/>
    <dgm:cxn modelId="{8545E273-A538-499D-AE1C-939A0A1DBA25}" type="presOf" srcId="{99504BFC-6A4A-40A5-96EC-C24E961E12E5}" destId="{23E0BBC4-450A-406B-BAA6-6F7D5F113E85}" srcOrd="0" destOrd="0" presId="urn:microsoft.com/office/officeart/2005/8/layout/orgChart1"/>
    <dgm:cxn modelId="{63E0E679-68A4-4101-97E6-95552A077D8B}" type="presOf" srcId="{7A2D2185-99C9-4704-BA40-4BB1AFCB7D50}" destId="{22E76BA8-AAA8-493A-9298-604B921595A7}" srcOrd="0" destOrd="0" presId="urn:microsoft.com/office/officeart/2005/8/layout/orgChart1"/>
    <dgm:cxn modelId="{81D68080-69DF-4699-8BA5-10C1302C03F1}" type="presOf" srcId="{1354469A-9885-4A56-92E7-9C8AA5C13BA7}" destId="{18E6649D-D778-494D-B84E-AB02EEB5C2CC}" srcOrd="1" destOrd="0" presId="urn:microsoft.com/office/officeart/2005/8/layout/orgChart1"/>
    <dgm:cxn modelId="{D3DE3C82-10B2-4D35-A5FE-8E9F5A12AFC5}" type="presOf" srcId="{1354469A-9885-4A56-92E7-9C8AA5C13BA7}" destId="{762EF2C4-F76A-4471-BDEB-B85804633E87}" srcOrd="0" destOrd="0" presId="urn:microsoft.com/office/officeart/2005/8/layout/orgChart1"/>
    <dgm:cxn modelId="{3AA5438B-0D6F-44DF-B86E-A5FFCF388C76}" srcId="{6882BD1B-9961-4926-A6F6-663C919CDAFA}" destId="{7A2D2185-99C9-4704-BA40-4BB1AFCB7D50}" srcOrd="1" destOrd="0" parTransId="{5F7071D8-40A4-407F-A11F-EB35AA6173FE}" sibTransId="{A44AB5B7-ACA7-4E6B-9771-5844C5C50793}"/>
    <dgm:cxn modelId="{1DB2E496-0749-4D88-B08D-0A2E652193A0}" type="presOf" srcId="{ED61F610-6A81-433F-8D9A-F3A1E7F3CEFA}" destId="{55C9E93D-4E5E-4C5D-BB6E-A7E59CC5FD9A}" srcOrd="1" destOrd="0" presId="urn:microsoft.com/office/officeart/2005/8/layout/orgChart1"/>
    <dgm:cxn modelId="{B118EFA5-153B-4EB3-B4DF-097812FDC294}" type="presOf" srcId="{6882BD1B-9961-4926-A6F6-663C919CDAFA}" destId="{9705DF97-1821-47E2-A3D5-78E19E23BE0F}" srcOrd="1" destOrd="0" presId="urn:microsoft.com/office/officeart/2005/8/layout/orgChart1"/>
    <dgm:cxn modelId="{9DC506A9-0155-49EA-B4F1-0F97D888EDCA}" type="presOf" srcId="{447A7B63-AC97-423B-A7DF-E0F0852B7103}" destId="{38F3B4B8-E0DA-4D13-9EEB-2C35A3AD915D}" srcOrd="1" destOrd="0" presId="urn:microsoft.com/office/officeart/2005/8/layout/orgChart1"/>
    <dgm:cxn modelId="{3AA340AC-F625-4355-B37D-F385C9F3BD4B}" type="presOf" srcId="{6882BD1B-9961-4926-A6F6-663C919CDAFA}" destId="{CB732A74-A140-4ED8-97EF-2A40A418C6B0}" srcOrd="0" destOrd="0" presId="urn:microsoft.com/office/officeart/2005/8/layout/orgChart1"/>
    <dgm:cxn modelId="{25A7B3AE-D350-4A6A-99F7-FE2E52861332}" srcId="{6882BD1B-9961-4926-A6F6-663C919CDAFA}" destId="{447A7B63-AC97-423B-A7DF-E0F0852B7103}" srcOrd="2" destOrd="0" parTransId="{99504BFC-6A4A-40A5-96EC-C24E961E12E5}" sibTransId="{2BE80E34-81F3-4D60-B185-BE57EFDEACE2}"/>
    <dgm:cxn modelId="{3F1534B2-08DB-4FD5-9BEA-E092181FA7BE}" srcId="{6882BD1B-9961-4926-A6F6-663C919CDAFA}" destId="{ED61F610-6A81-433F-8D9A-F3A1E7F3CEFA}" srcOrd="3" destOrd="0" parTransId="{27EA1A24-092A-4DAD-AACF-7DAF7EF506FB}" sibTransId="{30436CD0-3380-4ADD-A9D4-81DC4C0AF937}"/>
    <dgm:cxn modelId="{62B2ABE5-5514-423B-BF06-6C24406B71F7}" type="presOf" srcId="{447A7B63-AC97-423B-A7DF-E0F0852B7103}" destId="{8BE47603-F403-49B4-835B-5A5FAF811845}" srcOrd="0" destOrd="0" presId="urn:microsoft.com/office/officeart/2005/8/layout/orgChart1"/>
    <dgm:cxn modelId="{65282CE6-7D14-41AF-81A4-D31C6E48AC80}" type="presOf" srcId="{29F233CD-0447-4380-B001-5CB7C61709AD}" destId="{C5991CD3-2A88-4F96-8B83-4FAFD15FEE98}" srcOrd="0" destOrd="0" presId="urn:microsoft.com/office/officeart/2005/8/layout/orgChart1"/>
    <dgm:cxn modelId="{485CFFF8-DEEE-4A38-8AE4-A003887BE117}" type="presOf" srcId="{ED61F610-6A81-433F-8D9A-F3A1E7F3CEFA}" destId="{AF26C516-D85D-4E71-93AC-1A3CA06A2D13}" srcOrd="0" destOrd="0" presId="urn:microsoft.com/office/officeart/2005/8/layout/orgChart1"/>
    <dgm:cxn modelId="{4D5BEAFD-8D90-4260-B982-22FAD7E8ED49}" srcId="{6882BD1B-9961-4926-A6F6-663C919CDAFA}" destId="{1354469A-9885-4A56-92E7-9C8AA5C13BA7}" srcOrd="0" destOrd="0" parTransId="{29F233CD-0447-4380-B001-5CB7C61709AD}" sibTransId="{92F2CAB8-684B-4B18-B8E4-B810A1BD44D2}"/>
    <dgm:cxn modelId="{12E6F982-6639-4F6A-BFE3-38BE41017CBF}" type="presParOf" srcId="{133EDC79-21C3-4962-8D79-5D8DF32CEF0E}" destId="{2C433245-D189-4410-96FA-51C1EACE5538}" srcOrd="0" destOrd="0" presId="urn:microsoft.com/office/officeart/2005/8/layout/orgChart1"/>
    <dgm:cxn modelId="{04264A8E-D7E4-411D-A40A-FF4EE0144832}" type="presParOf" srcId="{2C433245-D189-4410-96FA-51C1EACE5538}" destId="{0D6A5CE5-80D4-4DE0-91E8-2BF2B7D44320}" srcOrd="0" destOrd="0" presId="urn:microsoft.com/office/officeart/2005/8/layout/orgChart1"/>
    <dgm:cxn modelId="{4DFF511D-E2BC-4FE3-AFBF-5F1680F5180A}" type="presParOf" srcId="{0D6A5CE5-80D4-4DE0-91E8-2BF2B7D44320}" destId="{CB732A74-A140-4ED8-97EF-2A40A418C6B0}" srcOrd="0" destOrd="0" presId="urn:microsoft.com/office/officeart/2005/8/layout/orgChart1"/>
    <dgm:cxn modelId="{14820B5F-A752-4A39-985B-E14AC6DBBF57}" type="presParOf" srcId="{0D6A5CE5-80D4-4DE0-91E8-2BF2B7D44320}" destId="{9705DF97-1821-47E2-A3D5-78E19E23BE0F}" srcOrd="1" destOrd="0" presId="urn:microsoft.com/office/officeart/2005/8/layout/orgChart1"/>
    <dgm:cxn modelId="{4D90AC38-F2F7-4B63-9443-0B0126564207}" type="presParOf" srcId="{2C433245-D189-4410-96FA-51C1EACE5538}" destId="{5FF50B8E-D791-4329-8BC1-838B9E76132D}" srcOrd="1" destOrd="0" presId="urn:microsoft.com/office/officeart/2005/8/layout/orgChart1"/>
    <dgm:cxn modelId="{1EC713D9-2667-4FC9-816F-B03299C64984}" type="presParOf" srcId="{5FF50B8E-D791-4329-8BC1-838B9E76132D}" destId="{C5991CD3-2A88-4F96-8B83-4FAFD15FEE98}" srcOrd="0" destOrd="0" presId="urn:microsoft.com/office/officeart/2005/8/layout/orgChart1"/>
    <dgm:cxn modelId="{07F779A2-8F08-4828-B5B9-DC05F4E294BB}" type="presParOf" srcId="{5FF50B8E-D791-4329-8BC1-838B9E76132D}" destId="{21F24551-FAC9-4B2E-A473-CE4EF683CD60}" srcOrd="1" destOrd="0" presId="urn:microsoft.com/office/officeart/2005/8/layout/orgChart1"/>
    <dgm:cxn modelId="{7364B8A5-8B4E-4F3B-ABF3-EBF0C4CEC9AA}" type="presParOf" srcId="{21F24551-FAC9-4B2E-A473-CE4EF683CD60}" destId="{FE70A217-B9AB-4B0C-9C0A-F5FF33171A0C}" srcOrd="0" destOrd="0" presId="urn:microsoft.com/office/officeart/2005/8/layout/orgChart1"/>
    <dgm:cxn modelId="{6BA6354E-18AE-4CFF-B7C7-A3869B5CE4B9}" type="presParOf" srcId="{FE70A217-B9AB-4B0C-9C0A-F5FF33171A0C}" destId="{762EF2C4-F76A-4471-BDEB-B85804633E87}" srcOrd="0" destOrd="0" presId="urn:microsoft.com/office/officeart/2005/8/layout/orgChart1"/>
    <dgm:cxn modelId="{7C36E738-ED82-4A47-BCE4-8F27F9154034}" type="presParOf" srcId="{FE70A217-B9AB-4B0C-9C0A-F5FF33171A0C}" destId="{18E6649D-D778-494D-B84E-AB02EEB5C2CC}" srcOrd="1" destOrd="0" presId="urn:microsoft.com/office/officeart/2005/8/layout/orgChart1"/>
    <dgm:cxn modelId="{6BEBE3DD-CC45-4710-B0D1-55E350C18979}" type="presParOf" srcId="{21F24551-FAC9-4B2E-A473-CE4EF683CD60}" destId="{850C8641-23AD-40A0-83A1-CA9B022D8129}" srcOrd="1" destOrd="0" presId="urn:microsoft.com/office/officeart/2005/8/layout/orgChart1"/>
    <dgm:cxn modelId="{093C3B2D-69EE-4C99-945D-B0CD1B1C0488}" type="presParOf" srcId="{21F24551-FAC9-4B2E-A473-CE4EF683CD60}" destId="{495CD463-ABFF-4826-A44D-2C01E0A864DA}" srcOrd="2" destOrd="0" presId="urn:microsoft.com/office/officeart/2005/8/layout/orgChart1"/>
    <dgm:cxn modelId="{8440853E-DE15-4623-895E-4CCF097AC805}" type="presParOf" srcId="{5FF50B8E-D791-4329-8BC1-838B9E76132D}" destId="{70E50A79-8727-41AE-BD9C-0F5638D330AB}" srcOrd="2" destOrd="0" presId="urn:microsoft.com/office/officeart/2005/8/layout/orgChart1"/>
    <dgm:cxn modelId="{A28B2FC0-F707-425F-BF92-8E53F3BFF361}" type="presParOf" srcId="{5FF50B8E-D791-4329-8BC1-838B9E76132D}" destId="{0C0D2EA1-45D0-46CB-AE46-D132A39778B4}" srcOrd="3" destOrd="0" presId="urn:microsoft.com/office/officeart/2005/8/layout/orgChart1"/>
    <dgm:cxn modelId="{0A854C58-03B1-4AE2-8CF7-E5ED348CA44A}" type="presParOf" srcId="{0C0D2EA1-45D0-46CB-AE46-D132A39778B4}" destId="{D66EF0C2-5962-4635-907C-2BAF5BB8BFAF}" srcOrd="0" destOrd="0" presId="urn:microsoft.com/office/officeart/2005/8/layout/orgChart1"/>
    <dgm:cxn modelId="{DBC636B2-2C03-4F68-8F1C-E6610A9E7961}" type="presParOf" srcId="{D66EF0C2-5962-4635-907C-2BAF5BB8BFAF}" destId="{22E76BA8-AAA8-493A-9298-604B921595A7}" srcOrd="0" destOrd="0" presId="urn:microsoft.com/office/officeart/2005/8/layout/orgChart1"/>
    <dgm:cxn modelId="{31718582-D0AD-453F-A633-A07F9BD6F6F2}" type="presParOf" srcId="{D66EF0C2-5962-4635-907C-2BAF5BB8BFAF}" destId="{32C5C43B-2DAC-4AA8-8A6C-D0FEAC34CA38}" srcOrd="1" destOrd="0" presId="urn:microsoft.com/office/officeart/2005/8/layout/orgChart1"/>
    <dgm:cxn modelId="{C3FE71AD-C954-4A15-8096-7D7413CB29C3}" type="presParOf" srcId="{0C0D2EA1-45D0-46CB-AE46-D132A39778B4}" destId="{C1676095-83D1-4428-B1E7-B09EBC8CD075}" srcOrd="1" destOrd="0" presId="urn:microsoft.com/office/officeart/2005/8/layout/orgChart1"/>
    <dgm:cxn modelId="{6CAFC45F-1E6A-4381-BF62-89B333595F47}" type="presParOf" srcId="{0C0D2EA1-45D0-46CB-AE46-D132A39778B4}" destId="{E6BAEFE8-0278-46F9-B20D-2CE10872DD9C}" srcOrd="2" destOrd="0" presId="urn:microsoft.com/office/officeart/2005/8/layout/orgChart1"/>
    <dgm:cxn modelId="{AFE25847-F2E0-4E93-8EA6-24EFB55DF6C0}" type="presParOf" srcId="{5FF50B8E-D791-4329-8BC1-838B9E76132D}" destId="{23E0BBC4-450A-406B-BAA6-6F7D5F113E85}" srcOrd="4" destOrd="0" presId="urn:microsoft.com/office/officeart/2005/8/layout/orgChart1"/>
    <dgm:cxn modelId="{AD0772C2-80F5-4C73-B483-567DB40EDA5D}" type="presParOf" srcId="{5FF50B8E-D791-4329-8BC1-838B9E76132D}" destId="{3928AC9E-4825-41B7-BC7D-D6ACEB2AFDB5}" srcOrd="5" destOrd="0" presId="urn:microsoft.com/office/officeart/2005/8/layout/orgChart1"/>
    <dgm:cxn modelId="{17136D39-BD48-46EF-A85C-95C79F4AD82F}" type="presParOf" srcId="{3928AC9E-4825-41B7-BC7D-D6ACEB2AFDB5}" destId="{ED1C7859-7516-4885-8980-D1F72FA82353}" srcOrd="0" destOrd="0" presId="urn:microsoft.com/office/officeart/2005/8/layout/orgChart1"/>
    <dgm:cxn modelId="{D80E8BF6-9893-4E82-ACA2-6B0DEAF3F228}" type="presParOf" srcId="{ED1C7859-7516-4885-8980-D1F72FA82353}" destId="{8BE47603-F403-49B4-835B-5A5FAF811845}" srcOrd="0" destOrd="0" presId="urn:microsoft.com/office/officeart/2005/8/layout/orgChart1"/>
    <dgm:cxn modelId="{F1407804-30ED-47E0-B91A-46945322EA7A}" type="presParOf" srcId="{ED1C7859-7516-4885-8980-D1F72FA82353}" destId="{38F3B4B8-E0DA-4D13-9EEB-2C35A3AD915D}" srcOrd="1" destOrd="0" presId="urn:microsoft.com/office/officeart/2005/8/layout/orgChart1"/>
    <dgm:cxn modelId="{AEF7BFF2-7882-4708-9957-5BC970298A62}" type="presParOf" srcId="{3928AC9E-4825-41B7-BC7D-D6ACEB2AFDB5}" destId="{9D3976BA-B7D8-4116-BA5B-1365B92492F1}" srcOrd="1" destOrd="0" presId="urn:microsoft.com/office/officeart/2005/8/layout/orgChart1"/>
    <dgm:cxn modelId="{C87DD9DD-2B16-4342-B866-524EB1F15A4A}" type="presParOf" srcId="{3928AC9E-4825-41B7-BC7D-D6ACEB2AFDB5}" destId="{66BF052E-6303-41D4-A3A8-BAF17F1B7533}" srcOrd="2" destOrd="0" presId="urn:microsoft.com/office/officeart/2005/8/layout/orgChart1"/>
    <dgm:cxn modelId="{2A387589-6E8E-48F7-A160-BC97B28F0750}" type="presParOf" srcId="{5FF50B8E-D791-4329-8BC1-838B9E76132D}" destId="{14D454E1-CA6C-46EA-801E-501F788FB177}" srcOrd="6" destOrd="0" presId="urn:microsoft.com/office/officeart/2005/8/layout/orgChart1"/>
    <dgm:cxn modelId="{28DF5BC2-7B4F-438C-BBAD-80CAB7EE85E9}" type="presParOf" srcId="{5FF50B8E-D791-4329-8BC1-838B9E76132D}" destId="{38C507B5-1DAA-45D4-A616-479D9016EFE0}" srcOrd="7" destOrd="0" presId="urn:microsoft.com/office/officeart/2005/8/layout/orgChart1"/>
    <dgm:cxn modelId="{E222FACB-CD3E-4A0B-B23D-A1801B95627A}" type="presParOf" srcId="{38C507B5-1DAA-45D4-A616-479D9016EFE0}" destId="{1D6F05E5-95E2-4951-B0D4-FA7337621248}" srcOrd="0" destOrd="0" presId="urn:microsoft.com/office/officeart/2005/8/layout/orgChart1"/>
    <dgm:cxn modelId="{C2DA0C98-7489-4C3D-AA31-A056C4E73391}" type="presParOf" srcId="{1D6F05E5-95E2-4951-B0D4-FA7337621248}" destId="{AF26C516-D85D-4E71-93AC-1A3CA06A2D13}" srcOrd="0" destOrd="0" presId="urn:microsoft.com/office/officeart/2005/8/layout/orgChart1"/>
    <dgm:cxn modelId="{A8F4858E-05C0-477D-A59C-304C13809042}" type="presParOf" srcId="{1D6F05E5-95E2-4951-B0D4-FA7337621248}" destId="{55C9E93D-4E5E-4C5D-BB6E-A7E59CC5FD9A}" srcOrd="1" destOrd="0" presId="urn:microsoft.com/office/officeart/2005/8/layout/orgChart1"/>
    <dgm:cxn modelId="{082FC4E5-C009-4AC9-AE32-571914276F3D}" type="presParOf" srcId="{38C507B5-1DAA-45D4-A616-479D9016EFE0}" destId="{B23D95AA-C224-4AF0-92D3-0E1DA81DC5F4}" srcOrd="1" destOrd="0" presId="urn:microsoft.com/office/officeart/2005/8/layout/orgChart1"/>
    <dgm:cxn modelId="{3E234245-E6D8-4B06-8E32-385EBFBAFF46}" type="presParOf" srcId="{38C507B5-1DAA-45D4-A616-479D9016EFE0}" destId="{13759A25-80E9-427A-A90E-774E1D1C9D0A}" srcOrd="2" destOrd="0" presId="urn:microsoft.com/office/officeart/2005/8/layout/orgChart1"/>
    <dgm:cxn modelId="{334D6811-29D1-45AF-9D51-F415DB339ADC}" type="presParOf" srcId="{2C433245-D189-4410-96FA-51C1EACE5538}" destId="{86A63F17-5750-4361-8CDD-A02E9C201F1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C3C9CD-F07F-4416-AAED-1420C6FCAA9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C72FEC4-8939-4B3B-90AD-760B54A98B0F}">
      <dgm:prSet phldrT="[Text]" phldr="0"/>
      <dgm:spPr/>
      <dgm:t>
        <a:bodyPr/>
        <a:lstStyle/>
        <a:p>
          <a:pPr rtl="0"/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Quellkurs erstellen </a:t>
          </a:r>
        </a:p>
      </dgm:t>
    </dgm:pt>
    <dgm:pt modelId="{534CD72F-9692-481E-B9E0-96DC9F83DD38}" type="parTrans" cxnId="{0FF0518F-5C15-4DD6-879D-47E319CA1AA7}">
      <dgm:prSet/>
      <dgm:spPr/>
      <dgm:t>
        <a:bodyPr/>
        <a:lstStyle/>
        <a:p>
          <a:endParaRPr lang="de-DE"/>
        </a:p>
      </dgm:t>
    </dgm:pt>
    <dgm:pt modelId="{01BCE1E8-A315-4C12-8E7C-105A5DA63453}" type="sibTrans" cxnId="{0FF0518F-5C15-4DD6-879D-47E319CA1AA7}">
      <dgm:prSet/>
      <dgm:spPr/>
      <dgm:t>
        <a:bodyPr/>
        <a:lstStyle/>
        <a:p>
          <a:endParaRPr lang="de-DE"/>
        </a:p>
      </dgm:t>
    </dgm:pt>
    <dgm:pt modelId="{485D7E67-CFA0-4659-B83C-F7B81A0FC872}">
      <dgm:prSet phldrT="[Text]" phldr="0"/>
      <dgm:spPr/>
      <dgm:t>
        <a:bodyPr/>
        <a:lstStyle/>
        <a:p>
          <a:pPr rtl="0"/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Flow aktivieren</a:t>
          </a:r>
        </a:p>
      </dgm:t>
    </dgm:pt>
    <dgm:pt modelId="{E7CC1369-FB06-4016-95A9-A286D458F5DC}" type="parTrans" cxnId="{2F13F2DA-C314-429B-8DD2-8B0335D4A75C}">
      <dgm:prSet/>
      <dgm:spPr/>
      <dgm:t>
        <a:bodyPr/>
        <a:lstStyle/>
        <a:p>
          <a:endParaRPr lang="de-DE"/>
        </a:p>
      </dgm:t>
    </dgm:pt>
    <dgm:pt modelId="{5AF8A59B-5AA6-49A2-B944-090DA804ADD5}" type="sibTrans" cxnId="{2F13F2DA-C314-429B-8DD2-8B0335D4A75C}">
      <dgm:prSet/>
      <dgm:spPr/>
      <dgm:t>
        <a:bodyPr/>
        <a:lstStyle/>
        <a:p>
          <a:endParaRPr lang="de-DE"/>
        </a:p>
      </dgm:t>
    </dgm:pt>
    <dgm:pt modelId="{CF3F93E3-98ED-460A-AC6F-FAB1E406831B}">
      <dgm:prSet phldrT="[Text]" phldr="0"/>
      <dgm:spPr/>
      <dgm:t>
        <a:bodyPr/>
        <a:lstStyle/>
        <a:p>
          <a:pPr rtl="0"/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dirty="0">
              <a:solidFill>
                <a:srgbClr val="00427D"/>
              </a:solidFill>
              <a:latin typeface="Arial"/>
              <a:cs typeface="Arial"/>
            </a:rPr>
            <a:t> in Zielkurse verweilen </a:t>
          </a:r>
        </a:p>
      </dgm:t>
    </dgm:pt>
    <dgm:pt modelId="{FB0C962B-2DAA-4331-B37D-C124E0E85B38}" type="parTrans" cxnId="{B0F3435D-5356-4BF4-B5A7-839CE671246C}">
      <dgm:prSet/>
      <dgm:spPr/>
      <dgm:t>
        <a:bodyPr/>
        <a:lstStyle/>
        <a:p>
          <a:endParaRPr lang="de-DE"/>
        </a:p>
      </dgm:t>
    </dgm:pt>
    <dgm:pt modelId="{53183F98-0E08-402E-8FAC-0ACDA87049D6}" type="sibTrans" cxnId="{B0F3435D-5356-4BF4-B5A7-839CE671246C}">
      <dgm:prSet/>
      <dgm:spPr/>
      <dgm:t>
        <a:bodyPr/>
        <a:lstStyle/>
        <a:p>
          <a:endParaRPr lang="de-DE"/>
        </a:p>
      </dgm:t>
    </dgm:pt>
    <dgm:pt modelId="{941D3E2A-BC2D-4195-96F6-FF4DC1B03089}" type="pres">
      <dgm:prSet presAssocID="{A6C3C9CD-F07F-4416-AAED-1420C6FCAA93}" presName="Name0" presStyleCnt="0">
        <dgm:presLayoutVars>
          <dgm:dir/>
          <dgm:resizeHandles val="exact"/>
        </dgm:presLayoutVars>
      </dgm:prSet>
      <dgm:spPr/>
    </dgm:pt>
    <dgm:pt modelId="{4737DF5F-9B56-47B8-85A4-90323A2B4C99}" type="pres">
      <dgm:prSet presAssocID="{A6C3C9CD-F07F-4416-AAED-1420C6FCAA93}" presName="arrow" presStyleLbl="bgShp" presStyleIdx="0" presStyleCnt="1"/>
      <dgm:spPr>
        <a:solidFill>
          <a:srgbClr val="00427D"/>
        </a:solidFill>
      </dgm:spPr>
    </dgm:pt>
    <dgm:pt modelId="{A04B0074-8A72-452C-8809-D2B0D2844E37}" type="pres">
      <dgm:prSet presAssocID="{A6C3C9CD-F07F-4416-AAED-1420C6FCAA93}" presName="points" presStyleCnt="0"/>
      <dgm:spPr/>
    </dgm:pt>
    <dgm:pt modelId="{B2E8EEAA-4B54-4B19-83C2-13A837886B7A}" type="pres">
      <dgm:prSet presAssocID="{BC72FEC4-8939-4B3B-90AD-760B54A98B0F}" presName="compositeA" presStyleCnt="0"/>
      <dgm:spPr/>
    </dgm:pt>
    <dgm:pt modelId="{58AC6241-E3E3-4C07-B56B-16104A05CE33}" type="pres">
      <dgm:prSet presAssocID="{BC72FEC4-8939-4B3B-90AD-760B54A98B0F}" presName="textA" presStyleLbl="revTx" presStyleIdx="0" presStyleCnt="3">
        <dgm:presLayoutVars>
          <dgm:bulletEnabled val="1"/>
        </dgm:presLayoutVars>
      </dgm:prSet>
      <dgm:spPr/>
    </dgm:pt>
    <dgm:pt modelId="{18BDCF04-38AE-485E-AA69-D1A281408528}" type="pres">
      <dgm:prSet presAssocID="{BC72FEC4-8939-4B3B-90AD-760B54A98B0F}" presName="circleA" presStyleLbl="node1" presStyleIdx="0" presStyleCnt="3"/>
      <dgm:spPr>
        <a:solidFill>
          <a:srgbClr val="E63C0A"/>
        </a:solidFill>
        <a:ln>
          <a:solidFill>
            <a:srgbClr val="E63C0A"/>
          </a:solidFill>
        </a:ln>
      </dgm:spPr>
    </dgm:pt>
    <dgm:pt modelId="{E27E3599-C399-47F9-9A08-9DA2FAC77E84}" type="pres">
      <dgm:prSet presAssocID="{BC72FEC4-8939-4B3B-90AD-760B54A98B0F}" presName="spaceA" presStyleCnt="0"/>
      <dgm:spPr/>
    </dgm:pt>
    <dgm:pt modelId="{14243EBF-6BAF-40C6-83B3-86EFF067C6FC}" type="pres">
      <dgm:prSet presAssocID="{01BCE1E8-A315-4C12-8E7C-105A5DA63453}" presName="space" presStyleCnt="0"/>
      <dgm:spPr/>
    </dgm:pt>
    <dgm:pt modelId="{0F4A569C-5ABA-49E6-85B2-21A49FCC1858}" type="pres">
      <dgm:prSet presAssocID="{485D7E67-CFA0-4659-B83C-F7B81A0FC872}" presName="compositeB" presStyleCnt="0"/>
      <dgm:spPr/>
    </dgm:pt>
    <dgm:pt modelId="{BD43AA57-F6D6-4AE2-8F0F-F4BD1DADC71C}" type="pres">
      <dgm:prSet presAssocID="{485D7E67-CFA0-4659-B83C-F7B81A0FC872}" presName="textB" presStyleLbl="revTx" presStyleIdx="1" presStyleCnt="3">
        <dgm:presLayoutVars>
          <dgm:bulletEnabled val="1"/>
        </dgm:presLayoutVars>
      </dgm:prSet>
      <dgm:spPr/>
    </dgm:pt>
    <dgm:pt modelId="{A050881C-82F0-41F5-8626-37ADC9DA86CD}" type="pres">
      <dgm:prSet presAssocID="{485D7E67-CFA0-4659-B83C-F7B81A0FC872}" presName="circleB" presStyleLbl="node1" presStyleIdx="1" presStyleCnt="3"/>
      <dgm:spPr>
        <a:solidFill>
          <a:srgbClr val="E63C0A"/>
        </a:solidFill>
        <a:ln>
          <a:solidFill>
            <a:srgbClr val="E63C0A"/>
          </a:solidFill>
        </a:ln>
      </dgm:spPr>
    </dgm:pt>
    <dgm:pt modelId="{5DDEF30B-6B17-4FC9-A7E0-1978F8AC34C4}" type="pres">
      <dgm:prSet presAssocID="{485D7E67-CFA0-4659-B83C-F7B81A0FC872}" presName="spaceB" presStyleCnt="0"/>
      <dgm:spPr/>
    </dgm:pt>
    <dgm:pt modelId="{15E1A461-1797-42F2-B803-7E71CEFED688}" type="pres">
      <dgm:prSet presAssocID="{5AF8A59B-5AA6-49A2-B944-090DA804ADD5}" presName="space" presStyleCnt="0"/>
      <dgm:spPr/>
    </dgm:pt>
    <dgm:pt modelId="{25CB900E-7AC2-49C5-9C96-0F1D333FD565}" type="pres">
      <dgm:prSet presAssocID="{CF3F93E3-98ED-460A-AC6F-FAB1E406831B}" presName="compositeA" presStyleCnt="0"/>
      <dgm:spPr/>
    </dgm:pt>
    <dgm:pt modelId="{ABDD63C5-E88A-4977-AF97-C493A21E1A52}" type="pres">
      <dgm:prSet presAssocID="{CF3F93E3-98ED-460A-AC6F-FAB1E406831B}" presName="textA" presStyleLbl="revTx" presStyleIdx="2" presStyleCnt="3">
        <dgm:presLayoutVars>
          <dgm:bulletEnabled val="1"/>
        </dgm:presLayoutVars>
      </dgm:prSet>
      <dgm:spPr/>
    </dgm:pt>
    <dgm:pt modelId="{139ABA63-37C4-4D18-9F09-1ED9E7294F12}" type="pres">
      <dgm:prSet presAssocID="{CF3F93E3-98ED-460A-AC6F-FAB1E406831B}" presName="circleA" presStyleLbl="node1" presStyleIdx="2" presStyleCnt="3"/>
      <dgm:spPr>
        <a:solidFill>
          <a:srgbClr val="E63C0A"/>
        </a:solidFill>
        <a:ln>
          <a:solidFill>
            <a:srgbClr val="E63C0A"/>
          </a:solidFill>
        </a:ln>
      </dgm:spPr>
    </dgm:pt>
    <dgm:pt modelId="{A332F004-FF3E-452F-BB4D-42C2A3CB3301}" type="pres">
      <dgm:prSet presAssocID="{CF3F93E3-98ED-460A-AC6F-FAB1E406831B}" presName="spaceA" presStyleCnt="0"/>
      <dgm:spPr/>
    </dgm:pt>
  </dgm:ptLst>
  <dgm:cxnLst>
    <dgm:cxn modelId="{E486AE2D-1E5B-482D-BB41-DD4224498235}" type="presOf" srcId="{A6C3C9CD-F07F-4416-AAED-1420C6FCAA93}" destId="{941D3E2A-BC2D-4195-96F6-FF4DC1B03089}" srcOrd="0" destOrd="0" presId="urn:microsoft.com/office/officeart/2005/8/layout/hProcess11"/>
    <dgm:cxn modelId="{B0F3435D-5356-4BF4-B5A7-839CE671246C}" srcId="{A6C3C9CD-F07F-4416-AAED-1420C6FCAA93}" destId="{CF3F93E3-98ED-460A-AC6F-FAB1E406831B}" srcOrd="2" destOrd="0" parTransId="{FB0C962B-2DAA-4331-B37D-C124E0E85B38}" sibTransId="{53183F98-0E08-402E-8FAC-0ACDA87049D6}"/>
    <dgm:cxn modelId="{0FF0518F-5C15-4DD6-879D-47E319CA1AA7}" srcId="{A6C3C9CD-F07F-4416-AAED-1420C6FCAA93}" destId="{BC72FEC4-8939-4B3B-90AD-760B54A98B0F}" srcOrd="0" destOrd="0" parTransId="{534CD72F-9692-481E-B9E0-96DC9F83DD38}" sibTransId="{01BCE1E8-A315-4C12-8E7C-105A5DA63453}"/>
    <dgm:cxn modelId="{781967BB-4447-4B0F-B6CD-369E4625E428}" type="presOf" srcId="{485D7E67-CFA0-4659-B83C-F7B81A0FC872}" destId="{BD43AA57-F6D6-4AE2-8F0F-F4BD1DADC71C}" srcOrd="0" destOrd="0" presId="urn:microsoft.com/office/officeart/2005/8/layout/hProcess11"/>
    <dgm:cxn modelId="{D60070C7-5628-4C52-BCE0-BFF95094B66B}" type="presOf" srcId="{BC72FEC4-8939-4B3B-90AD-760B54A98B0F}" destId="{58AC6241-E3E3-4C07-B56B-16104A05CE33}" srcOrd="0" destOrd="0" presId="urn:microsoft.com/office/officeart/2005/8/layout/hProcess11"/>
    <dgm:cxn modelId="{2F13F2DA-C314-429B-8DD2-8B0335D4A75C}" srcId="{A6C3C9CD-F07F-4416-AAED-1420C6FCAA93}" destId="{485D7E67-CFA0-4659-B83C-F7B81A0FC872}" srcOrd="1" destOrd="0" parTransId="{E7CC1369-FB06-4016-95A9-A286D458F5DC}" sibTransId="{5AF8A59B-5AA6-49A2-B944-090DA804ADD5}"/>
    <dgm:cxn modelId="{ED9607E5-6388-434A-8A77-CE43F5D67259}" type="presOf" srcId="{CF3F93E3-98ED-460A-AC6F-FAB1E406831B}" destId="{ABDD63C5-E88A-4977-AF97-C493A21E1A52}" srcOrd="0" destOrd="0" presId="urn:microsoft.com/office/officeart/2005/8/layout/hProcess11"/>
    <dgm:cxn modelId="{86301D8A-059E-4BBF-A2C3-EB69B8C7A2A6}" type="presParOf" srcId="{941D3E2A-BC2D-4195-96F6-FF4DC1B03089}" destId="{4737DF5F-9B56-47B8-85A4-90323A2B4C99}" srcOrd="0" destOrd="0" presId="urn:microsoft.com/office/officeart/2005/8/layout/hProcess11"/>
    <dgm:cxn modelId="{3ED36373-3234-471C-990F-151F1DF1131A}" type="presParOf" srcId="{941D3E2A-BC2D-4195-96F6-FF4DC1B03089}" destId="{A04B0074-8A72-452C-8809-D2B0D2844E37}" srcOrd="1" destOrd="0" presId="urn:microsoft.com/office/officeart/2005/8/layout/hProcess11"/>
    <dgm:cxn modelId="{DD2C78EA-1F44-46FF-8B34-6DE9CE780DA1}" type="presParOf" srcId="{A04B0074-8A72-452C-8809-D2B0D2844E37}" destId="{B2E8EEAA-4B54-4B19-83C2-13A837886B7A}" srcOrd="0" destOrd="0" presId="urn:microsoft.com/office/officeart/2005/8/layout/hProcess11"/>
    <dgm:cxn modelId="{DD1CE429-226D-4BF1-8029-32AAED327D2B}" type="presParOf" srcId="{B2E8EEAA-4B54-4B19-83C2-13A837886B7A}" destId="{58AC6241-E3E3-4C07-B56B-16104A05CE33}" srcOrd="0" destOrd="0" presId="urn:microsoft.com/office/officeart/2005/8/layout/hProcess11"/>
    <dgm:cxn modelId="{3679863B-E14F-425D-BFC2-42714A2DF7BD}" type="presParOf" srcId="{B2E8EEAA-4B54-4B19-83C2-13A837886B7A}" destId="{18BDCF04-38AE-485E-AA69-D1A281408528}" srcOrd="1" destOrd="0" presId="urn:microsoft.com/office/officeart/2005/8/layout/hProcess11"/>
    <dgm:cxn modelId="{C4020F36-B34E-4669-BC87-9F83F86502E9}" type="presParOf" srcId="{B2E8EEAA-4B54-4B19-83C2-13A837886B7A}" destId="{E27E3599-C399-47F9-9A08-9DA2FAC77E84}" srcOrd="2" destOrd="0" presId="urn:microsoft.com/office/officeart/2005/8/layout/hProcess11"/>
    <dgm:cxn modelId="{020C1F73-E39E-43BE-9309-619085495B76}" type="presParOf" srcId="{A04B0074-8A72-452C-8809-D2B0D2844E37}" destId="{14243EBF-6BAF-40C6-83B3-86EFF067C6FC}" srcOrd="1" destOrd="0" presId="urn:microsoft.com/office/officeart/2005/8/layout/hProcess11"/>
    <dgm:cxn modelId="{FFACB4C7-ED3B-4FAD-AFA3-22B50A21B6D7}" type="presParOf" srcId="{A04B0074-8A72-452C-8809-D2B0D2844E37}" destId="{0F4A569C-5ABA-49E6-85B2-21A49FCC1858}" srcOrd="2" destOrd="0" presId="urn:microsoft.com/office/officeart/2005/8/layout/hProcess11"/>
    <dgm:cxn modelId="{F6FC5C25-335B-4819-93AD-08F3845EF9F6}" type="presParOf" srcId="{0F4A569C-5ABA-49E6-85B2-21A49FCC1858}" destId="{BD43AA57-F6D6-4AE2-8F0F-F4BD1DADC71C}" srcOrd="0" destOrd="0" presId="urn:microsoft.com/office/officeart/2005/8/layout/hProcess11"/>
    <dgm:cxn modelId="{29DB6F2F-C27E-444A-AD90-CDCD07040314}" type="presParOf" srcId="{0F4A569C-5ABA-49E6-85B2-21A49FCC1858}" destId="{A050881C-82F0-41F5-8626-37ADC9DA86CD}" srcOrd="1" destOrd="0" presId="urn:microsoft.com/office/officeart/2005/8/layout/hProcess11"/>
    <dgm:cxn modelId="{7F1CACB2-057C-4F18-863C-404AD4C7B87B}" type="presParOf" srcId="{0F4A569C-5ABA-49E6-85B2-21A49FCC1858}" destId="{5DDEF30B-6B17-4FC9-A7E0-1978F8AC34C4}" srcOrd="2" destOrd="0" presId="urn:microsoft.com/office/officeart/2005/8/layout/hProcess11"/>
    <dgm:cxn modelId="{7D8BB91C-904B-4E4B-84F2-4E75BAFA4D05}" type="presParOf" srcId="{A04B0074-8A72-452C-8809-D2B0D2844E37}" destId="{15E1A461-1797-42F2-B803-7E71CEFED688}" srcOrd="3" destOrd="0" presId="urn:microsoft.com/office/officeart/2005/8/layout/hProcess11"/>
    <dgm:cxn modelId="{0D2E9B63-606A-436A-9738-33CFD08C5095}" type="presParOf" srcId="{A04B0074-8A72-452C-8809-D2B0D2844E37}" destId="{25CB900E-7AC2-49C5-9C96-0F1D333FD565}" srcOrd="4" destOrd="0" presId="urn:microsoft.com/office/officeart/2005/8/layout/hProcess11"/>
    <dgm:cxn modelId="{03E248BE-8EB3-4AC1-B7F5-E4F54C1E44DB}" type="presParOf" srcId="{25CB900E-7AC2-49C5-9C96-0F1D333FD565}" destId="{ABDD63C5-E88A-4977-AF97-C493A21E1A52}" srcOrd="0" destOrd="0" presId="urn:microsoft.com/office/officeart/2005/8/layout/hProcess11"/>
    <dgm:cxn modelId="{DF7685E3-DA37-48F8-BA41-08685FB0A59A}" type="presParOf" srcId="{25CB900E-7AC2-49C5-9C96-0F1D333FD565}" destId="{139ABA63-37C4-4D18-9F09-1ED9E7294F12}" srcOrd="1" destOrd="0" presId="urn:microsoft.com/office/officeart/2005/8/layout/hProcess11"/>
    <dgm:cxn modelId="{E9ED5B85-BF7C-495E-889C-2D4E00F5CC00}" type="presParOf" srcId="{25CB900E-7AC2-49C5-9C96-0F1D333FD565}" destId="{A332F004-FF3E-452F-BB4D-42C2A3CB330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D548A-6652-4402-A4BD-94F9103AE12A}">
      <dsp:nvSpPr>
        <dsp:cNvPr id="0" name=""/>
        <dsp:cNvSpPr/>
      </dsp:nvSpPr>
      <dsp:spPr>
        <a:xfrm rot="5400000">
          <a:off x="2933109" y="1786936"/>
          <a:ext cx="2802603" cy="337087"/>
        </a:xfrm>
        <a:prstGeom prst="rect">
          <a:avLst/>
        </a:prstGeom>
        <a:solidFill>
          <a:srgbClr val="E63C0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757B2-C97E-405D-B2FD-C396A9F2D574}">
      <dsp:nvSpPr>
        <dsp:cNvPr id="0" name=""/>
        <dsp:cNvSpPr/>
      </dsp:nvSpPr>
      <dsp:spPr>
        <a:xfrm>
          <a:off x="3582097" y="4632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½ Jahre</a:t>
          </a:r>
        </a:p>
      </dsp:txBody>
      <dsp:txXfrm>
        <a:off x="3582097" y="4632"/>
        <a:ext cx="3745418" cy="2247251"/>
      </dsp:txXfrm>
    </dsp:sp>
    <dsp:sp modelId="{762F6A6E-7DB2-4636-8529-BA7DF0456295}">
      <dsp:nvSpPr>
        <dsp:cNvPr id="0" name=""/>
        <dsp:cNvSpPr/>
      </dsp:nvSpPr>
      <dsp:spPr>
        <a:xfrm rot="5400000">
          <a:off x="2933109" y="4596000"/>
          <a:ext cx="2802603" cy="337087"/>
        </a:xfrm>
        <a:prstGeom prst="rect">
          <a:avLst/>
        </a:prstGeom>
        <a:solidFill>
          <a:srgbClr val="E63C0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E487A-1822-41BC-B663-B9786927544B}">
      <dsp:nvSpPr>
        <dsp:cNvPr id="0" name=""/>
        <dsp:cNvSpPr/>
      </dsp:nvSpPr>
      <dsp:spPr>
        <a:xfrm>
          <a:off x="3582097" y="2813696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Legal Clinic</a:t>
          </a:r>
        </a:p>
      </dsp:txBody>
      <dsp:txXfrm>
        <a:off x="3582097" y="2813696"/>
        <a:ext cx="3745418" cy="2247251"/>
      </dsp:txXfrm>
    </dsp:sp>
    <dsp:sp modelId="{FB4F121B-6475-4F26-9337-8F7B9FDBE869}">
      <dsp:nvSpPr>
        <dsp:cNvPr id="0" name=""/>
        <dsp:cNvSpPr/>
      </dsp:nvSpPr>
      <dsp:spPr>
        <a:xfrm rot="5400000">
          <a:off x="2933109" y="7405064"/>
          <a:ext cx="2802603" cy="337087"/>
        </a:xfrm>
        <a:prstGeom prst="rect">
          <a:avLst/>
        </a:prstGeom>
        <a:solidFill>
          <a:srgbClr val="FF2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9E6B8-4E76-4DB9-899D-9D19099EA23C}">
      <dsp:nvSpPr>
        <dsp:cNvPr id="0" name=""/>
        <dsp:cNvSpPr/>
      </dsp:nvSpPr>
      <dsp:spPr>
        <a:xfrm>
          <a:off x="3582097" y="5622760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Niedersächsische Kommunen</a:t>
          </a:r>
        </a:p>
      </dsp:txBody>
      <dsp:txXfrm>
        <a:off x="3582097" y="5622760"/>
        <a:ext cx="3745418" cy="2247251"/>
      </dsp:txXfrm>
    </dsp:sp>
    <dsp:sp modelId="{BEE9DB4D-B321-47C5-AC06-8250EF428E54}">
      <dsp:nvSpPr>
        <dsp:cNvPr id="0" name=""/>
        <dsp:cNvSpPr/>
      </dsp:nvSpPr>
      <dsp:spPr>
        <a:xfrm>
          <a:off x="4337641" y="8809596"/>
          <a:ext cx="5029779" cy="337087"/>
        </a:xfrm>
        <a:prstGeom prst="rect">
          <a:avLst/>
        </a:prstGeom>
        <a:solidFill>
          <a:srgbClr val="E63C0A"/>
        </a:solidFill>
        <a:ln>
          <a:solidFill>
            <a:srgbClr val="FF2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69A31-087F-4DC3-AE16-A337189279BC}">
      <dsp:nvSpPr>
        <dsp:cNvPr id="0" name=""/>
        <dsp:cNvSpPr/>
      </dsp:nvSpPr>
      <dsp:spPr>
        <a:xfrm>
          <a:off x="3582097" y="8431824"/>
          <a:ext cx="3745418" cy="2247251"/>
        </a:xfrm>
        <a:prstGeom prst="rect">
          <a:avLst/>
        </a:prstGeom>
        <a:solidFill>
          <a:srgbClr val="00427D"/>
        </a:solidFill>
        <a:ln w="5715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Projektmanagement</a:t>
          </a:r>
        </a:p>
      </dsp:txBody>
      <dsp:txXfrm>
        <a:off x="3582097" y="8431824"/>
        <a:ext cx="3745418" cy="2247251"/>
      </dsp:txXfrm>
    </dsp:sp>
    <dsp:sp modelId="{2DDE0A4A-7B9F-4186-BA58-447EFBD21593}">
      <dsp:nvSpPr>
        <dsp:cNvPr id="0" name=""/>
        <dsp:cNvSpPr/>
      </dsp:nvSpPr>
      <dsp:spPr>
        <a:xfrm rot="16132749">
          <a:off x="7941664" y="7405064"/>
          <a:ext cx="2803140" cy="337087"/>
        </a:xfrm>
        <a:prstGeom prst="rect">
          <a:avLst/>
        </a:prstGeom>
        <a:solidFill>
          <a:srgbClr val="E63C0A"/>
        </a:solidFill>
        <a:ln>
          <a:solidFill>
            <a:srgbClr val="FF2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FC5F5-619D-4D57-8BE6-735C5D089565}">
      <dsp:nvSpPr>
        <dsp:cNvPr id="0" name=""/>
        <dsp:cNvSpPr/>
      </dsp:nvSpPr>
      <dsp:spPr>
        <a:xfrm>
          <a:off x="8618337" y="8431824"/>
          <a:ext cx="3745418" cy="2247251"/>
        </a:xfrm>
        <a:prstGeom prst="rect">
          <a:avLst/>
        </a:prstGeom>
        <a:solidFill>
          <a:srgbClr val="00427D"/>
        </a:solidFill>
        <a:ln w="5715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Kreativitätstechniken</a:t>
          </a:r>
        </a:p>
      </dsp:txBody>
      <dsp:txXfrm>
        <a:off x="8618337" y="8431824"/>
        <a:ext cx="3745418" cy="2247251"/>
      </dsp:txXfrm>
    </dsp:sp>
    <dsp:sp modelId="{CF577E47-CBFB-46DB-99DA-A957B95C57B5}">
      <dsp:nvSpPr>
        <dsp:cNvPr id="0" name=""/>
        <dsp:cNvSpPr/>
      </dsp:nvSpPr>
      <dsp:spPr>
        <a:xfrm rot="16200000">
          <a:off x="7914516" y="4596000"/>
          <a:ext cx="2802603" cy="337087"/>
        </a:xfrm>
        <a:prstGeom prst="rect">
          <a:avLst/>
        </a:prstGeom>
        <a:solidFill>
          <a:srgbClr val="E63C0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E9B8C-DEF4-41FE-B33A-FA71A88FD93E}">
      <dsp:nvSpPr>
        <dsp:cNvPr id="0" name=""/>
        <dsp:cNvSpPr/>
      </dsp:nvSpPr>
      <dsp:spPr>
        <a:xfrm>
          <a:off x="8563504" y="5622760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Interdisziplinär</a:t>
          </a:r>
        </a:p>
      </dsp:txBody>
      <dsp:txXfrm>
        <a:off x="8563504" y="5622760"/>
        <a:ext cx="3745418" cy="2247251"/>
      </dsp:txXfrm>
    </dsp:sp>
    <dsp:sp modelId="{9F0153DD-0096-4EC4-8207-BD46B7F0632E}">
      <dsp:nvSpPr>
        <dsp:cNvPr id="0" name=""/>
        <dsp:cNvSpPr/>
      </dsp:nvSpPr>
      <dsp:spPr>
        <a:xfrm rot="16330344">
          <a:off x="7968340" y="1788551"/>
          <a:ext cx="2807852" cy="337087"/>
        </a:xfrm>
        <a:prstGeom prst="rect">
          <a:avLst/>
        </a:prstGeom>
        <a:solidFill>
          <a:srgbClr val="FF2600"/>
        </a:solidFill>
        <a:ln>
          <a:solidFill>
            <a:srgbClr val="E63C0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BAE78-25B5-4F14-8846-AD5ED62CD7A7}">
      <dsp:nvSpPr>
        <dsp:cNvPr id="0" name=""/>
        <dsp:cNvSpPr/>
      </dsp:nvSpPr>
      <dsp:spPr>
        <a:xfrm>
          <a:off x="8563504" y="2813696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Calibri"/>
            </a:rPr>
            <a:t>Unterschiedliche Schwerpunkte</a:t>
          </a:r>
          <a:endParaRPr lang="en-US" sz="2900" b="0" kern="1200">
            <a:solidFill>
              <a:schemeClr val="bg1"/>
            </a:solidFill>
            <a:latin typeface="Arial"/>
            <a:ea typeface="Calibri"/>
            <a:cs typeface="Calibri"/>
          </a:endParaRPr>
        </a:p>
      </dsp:txBody>
      <dsp:txXfrm>
        <a:off x="8563504" y="2813696"/>
        <a:ext cx="3745418" cy="2247251"/>
      </dsp:txXfrm>
    </dsp:sp>
    <dsp:sp modelId="{9B41CD3B-B9EB-4BFD-9498-2CC9E406D6CE}">
      <dsp:nvSpPr>
        <dsp:cNvPr id="0" name=""/>
        <dsp:cNvSpPr/>
      </dsp:nvSpPr>
      <dsp:spPr>
        <a:xfrm>
          <a:off x="9428714" y="382404"/>
          <a:ext cx="4927005" cy="337087"/>
        </a:xfrm>
        <a:prstGeom prst="rect">
          <a:avLst/>
        </a:prstGeom>
        <a:solidFill>
          <a:srgbClr val="E63C0A"/>
        </a:solidFill>
        <a:ln>
          <a:solidFill>
            <a:srgbClr val="FF2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17051-7AC2-4731-B2C2-C26E6E2F15A2}">
      <dsp:nvSpPr>
        <dsp:cNvPr id="0" name=""/>
        <dsp:cNvSpPr/>
      </dsp:nvSpPr>
      <dsp:spPr>
        <a:xfrm>
          <a:off x="8673170" y="4632"/>
          <a:ext cx="3745418" cy="2247251"/>
        </a:xfrm>
        <a:prstGeom prst="rect">
          <a:avLst/>
        </a:prstGeom>
        <a:solidFill>
          <a:srgbClr val="00427D"/>
        </a:solidFill>
        <a:ln w="5715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ea typeface="Calibri"/>
              <a:cs typeface="Arial"/>
            </a:rPr>
            <a:t>Kleine Gruppen</a:t>
          </a:r>
        </a:p>
      </dsp:txBody>
      <dsp:txXfrm>
        <a:off x="8673170" y="4632"/>
        <a:ext cx="3745418" cy="2247251"/>
      </dsp:txXfrm>
    </dsp:sp>
    <dsp:sp modelId="{F24FC7B5-E352-4A11-BA25-C949F6D1BABB}">
      <dsp:nvSpPr>
        <dsp:cNvPr id="0" name=""/>
        <dsp:cNvSpPr/>
      </dsp:nvSpPr>
      <dsp:spPr>
        <a:xfrm rot="5475701">
          <a:off x="12926445" y="1786936"/>
          <a:ext cx="2803283" cy="337087"/>
        </a:xfrm>
        <a:prstGeom prst="rect">
          <a:avLst/>
        </a:prstGeom>
        <a:solidFill>
          <a:srgbClr val="E63C0A"/>
        </a:solidFill>
        <a:ln>
          <a:solidFill>
            <a:srgbClr val="FF2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1C356-6FB2-4F37-9ACB-021588FDF01E}">
      <dsp:nvSpPr>
        <dsp:cNvPr id="0" name=""/>
        <dsp:cNvSpPr/>
      </dsp:nvSpPr>
      <dsp:spPr>
        <a:xfrm>
          <a:off x="13606635" y="4632"/>
          <a:ext cx="3745418" cy="2247251"/>
        </a:xfrm>
        <a:prstGeom prst="rect">
          <a:avLst/>
        </a:prstGeom>
        <a:solidFill>
          <a:srgbClr val="00427D"/>
        </a:solidFill>
        <a:ln w="5715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 err="1">
              <a:solidFill>
                <a:schemeClr val="bg1"/>
              </a:solidFill>
              <a:latin typeface="Arial"/>
              <a:cs typeface="Arial"/>
            </a:rPr>
            <a:t>Flipped</a:t>
          </a:r>
          <a:r>
            <a:rPr lang="de-DE" sz="2900" b="0" kern="1200">
              <a:solidFill>
                <a:schemeClr val="bg1"/>
              </a:solidFill>
              <a:latin typeface="Arial"/>
              <a:cs typeface="Arial"/>
            </a:rPr>
            <a:t> Classroom </a:t>
          </a:r>
        </a:p>
      </dsp:txBody>
      <dsp:txXfrm>
        <a:off x="13606635" y="4632"/>
        <a:ext cx="3745418" cy="2247251"/>
      </dsp:txXfrm>
    </dsp:sp>
    <dsp:sp modelId="{B11DE066-3ADA-43D6-A990-50722B6F9F15}">
      <dsp:nvSpPr>
        <dsp:cNvPr id="0" name=""/>
        <dsp:cNvSpPr/>
      </dsp:nvSpPr>
      <dsp:spPr>
        <a:xfrm rot="5400000">
          <a:off x="12895923" y="4596000"/>
          <a:ext cx="2802603" cy="337087"/>
        </a:xfrm>
        <a:prstGeom prst="rect">
          <a:avLst/>
        </a:prstGeom>
        <a:solidFill>
          <a:srgbClr val="FF2600"/>
        </a:solidFill>
        <a:ln>
          <a:solidFill>
            <a:srgbClr val="E63C0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FBCF6-88DA-43AD-890C-066E90CE90E4}">
      <dsp:nvSpPr>
        <dsp:cNvPr id="0" name=""/>
        <dsp:cNvSpPr/>
      </dsp:nvSpPr>
      <dsp:spPr>
        <a:xfrm>
          <a:off x="13544911" y="2813696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cs typeface="Arial"/>
            </a:rPr>
            <a:t>Reduzierte Präsenzstunden</a:t>
          </a:r>
        </a:p>
      </dsp:txBody>
      <dsp:txXfrm>
        <a:off x="13544911" y="2813696"/>
        <a:ext cx="3745418" cy="2247251"/>
      </dsp:txXfrm>
    </dsp:sp>
    <dsp:sp modelId="{738B926D-7948-4188-8D12-D0FCF3B2FB3E}">
      <dsp:nvSpPr>
        <dsp:cNvPr id="0" name=""/>
        <dsp:cNvSpPr/>
      </dsp:nvSpPr>
      <dsp:spPr>
        <a:xfrm>
          <a:off x="13544911" y="5622760"/>
          <a:ext cx="3745418" cy="2247251"/>
        </a:xfrm>
        <a:prstGeom prst="rect">
          <a:avLst/>
        </a:prstGeom>
        <a:solidFill>
          <a:srgbClr val="0042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b="0" kern="1200">
              <a:solidFill>
                <a:schemeClr val="bg1"/>
              </a:solidFill>
              <a:latin typeface="Arial"/>
              <a:cs typeface="Arial"/>
            </a:rPr>
            <a:t>Präsentationsprüfung</a:t>
          </a:r>
        </a:p>
      </dsp:txBody>
      <dsp:txXfrm>
        <a:off x="13544911" y="5622760"/>
        <a:ext cx="3745418" cy="2247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454E1-CA6C-46EA-801E-501F788FB177}">
      <dsp:nvSpPr>
        <dsp:cNvPr id="0" name=""/>
        <dsp:cNvSpPr/>
      </dsp:nvSpPr>
      <dsp:spPr>
        <a:xfrm>
          <a:off x="6216702" y="4536294"/>
          <a:ext cx="4868959" cy="563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675"/>
              </a:lnTo>
              <a:lnTo>
                <a:pt x="4868959" y="281675"/>
              </a:lnTo>
              <a:lnTo>
                <a:pt x="4868959" y="563350"/>
              </a:lnTo>
            </a:path>
          </a:pathLst>
        </a:custGeom>
        <a:noFill/>
        <a:ln w="25400" cap="flat" cmpd="sng" algn="ctr">
          <a:solidFill>
            <a:srgbClr val="E63C0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0BBC4-450A-406B-BAA6-6F7D5F113E85}">
      <dsp:nvSpPr>
        <dsp:cNvPr id="0" name=""/>
        <dsp:cNvSpPr/>
      </dsp:nvSpPr>
      <dsp:spPr>
        <a:xfrm>
          <a:off x="6216702" y="4536294"/>
          <a:ext cx="1622986" cy="563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675"/>
              </a:lnTo>
              <a:lnTo>
                <a:pt x="1622986" y="281675"/>
              </a:lnTo>
              <a:lnTo>
                <a:pt x="1622986" y="563350"/>
              </a:lnTo>
            </a:path>
          </a:pathLst>
        </a:custGeom>
        <a:noFill/>
        <a:ln w="25400" cap="flat" cmpd="sng" algn="ctr">
          <a:solidFill>
            <a:srgbClr val="FF2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50A79-8727-41AE-BD9C-0F5638D330AB}">
      <dsp:nvSpPr>
        <dsp:cNvPr id="0" name=""/>
        <dsp:cNvSpPr/>
      </dsp:nvSpPr>
      <dsp:spPr>
        <a:xfrm>
          <a:off x="4593715" y="4536294"/>
          <a:ext cx="1622986" cy="563350"/>
        </a:xfrm>
        <a:custGeom>
          <a:avLst/>
          <a:gdLst/>
          <a:ahLst/>
          <a:cxnLst/>
          <a:rect l="0" t="0" r="0" b="0"/>
          <a:pathLst>
            <a:path>
              <a:moveTo>
                <a:pt x="1622986" y="0"/>
              </a:moveTo>
              <a:lnTo>
                <a:pt x="1622986" y="281675"/>
              </a:lnTo>
              <a:lnTo>
                <a:pt x="0" y="281675"/>
              </a:lnTo>
              <a:lnTo>
                <a:pt x="0" y="563350"/>
              </a:lnTo>
            </a:path>
          </a:pathLst>
        </a:custGeom>
        <a:noFill/>
        <a:ln w="25400" cap="flat" cmpd="sng" algn="ctr">
          <a:solidFill>
            <a:srgbClr val="FF2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91CD3-2A88-4F96-8B83-4FAFD15FEE98}">
      <dsp:nvSpPr>
        <dsp:cNvPr id="0" name=""/>
        <dsp:cNvSpPr/>
      </dsp:nvSpPr>
      <dsp:spPr>
        <a:xfrm>
          <a:off x="1347742" y="4536294"/>
          <a:ext cx="4868959" cy="563350"/>
        </a:xfrm>
        <a:custGeom>
          <a:avLst/>
          <a:gdLst/>
          <a:ahLst/>
          <a:cxnLst/>
          <a:rect l="0" t="0" r="0" b="0"/>
          <a:pathLst>
            <a:path>
              <a:moveTo>
                <a:pt x="4868959" y="0"/>
              </a:moveTo>
              <a:lnTo>
                <a:pt x="4868959" y="281675"/>
              </a:lnTo>
              <a:lnTo>
                <a:pt x="0" y="281675"/>
              </a:lnTo>
              <a:lnTo>
                <a:pt x="0" y="563350"/>
              </a:lnTo>
            </a:path>
          </a:pathLst>
        </a:custGeom>
        <a:noFill/>
        <a:ln w="25400" cap="flat" cmpd="sng" algn="ctr">
          <a:solidFill>
            <a:srgbClr val="FF2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32A74-A140-4ED8-97EF-2A40A418C6B0}">
      <dsp:nvSpPr>
        <dsp:cNvPr id="0" name=""/>
        <dsp:cNvSpPr/>
      </dsp:nvSpPr>
      <dsp:spPr>
        <a:xfrm>
          <a:off x="4875391" y="3194982"/>
          <a:ext cx="2682622" cy="1341311"/>
        </a:xfrm>
        <a:prstGeom prst="rect">
          <a:avLst/>
        </a:prstGeom>
        <a:solidFill>
          <a:srgbClr val="00427D"/>
        </a:solidFill>
        <a:ln w="2540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>
              <a:solidFill>
                <a:schemeClr val="bg1"/>
              </a:solidFill>
              <a:latin typeface="Arial"/>
              <a:cs typeface="Arial"/>
            </a:rPr>
            <a:t> 5 LP</a:t>
          </a:r>
        </a:p>
      </dsp:txBody>
      <dsp:txXfrm>
        <a:off x="4875391" y="3194982"/>
        <a:ext cx="2682622" cy="1341311"/>
      </dsp:txXfrm>
    </dsp:sp>
    <dsp:sp modelId="{762EF2C4-F76A-4471-BDEB-B85804633E87}">
      <dsp:nvSpPr>
        <dsp:cNvPr id="0" name=""/>
        <dsp:cNvSpPr/>
      </dsp:nvSpPr>
      <dsp:spPr>
        <a:xfrm>
          <a:off x="6431" y="5099644"/>
          <a:ext cx="2682622" cy="1341311"/>
        </a:xfrm>
        <a:prstGeom prst="rect">
          <a:avLst/>
        </a:prstGeom>
        <a:solidFill>
          <a:srgbClr val="00427D"/>
        </a:solidFill>
        <a:ln w="2540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>
              <a:solidFill>
                <a:schemeClr val="bg1"/>
              </a:solidFill>
              <a:latin typeface="Arial"/>
              <a:cs typeface="Arial"/>
            </a:rPr>
            <a:t>Online Selbstlernphase</a:t>
          </a:r>
        </a:p>
      </dsp:txBody>
      <dsp:txXfrm>
        <a:off x="6431" y="5099644"/>
        <a:ext cx="2682622" cy="1341311"/>
      </dsp:txXfrm>
    </dsp:sp>
    <dsp:sp modelId="{22E76BA8-AAA8-493A-9298-604B921595A7}">
      <dsp:nvSpPr>
        <dsp:cNvPr id="0" name=""/>
        <dsp:cNvSpPr/>
      </dsp:nvSpPr>
      <dsp:spPr>
        <a:xfrm>
          <a:off x="3252404" y="5099644"/>
          <a:ext cx="2682622" cy="1341311"/>
        </a:xfrm>
        <a:prstGeom prst="rect">
          <a:avLst/>
        </a:prstGeom>
        <a:solidFill>
          <a:srgbClr val="00427D"/>
        </a:solidFill>
        <a:ln w="2540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>
              <a:solidFill>
                <a:schemeClr val="bg1"/>
              </a:solidFill>
              <a:latin typeface="Arial"/>
              <a:cs typeface="Arial"/>
            </a:rPr>
            <a:t>Präsenztermine</a:t>
          </a:r>
        </a:p>
      </dsp:txBody>
      <dsp:txXfrm>
        <a:off x="3252404" y="5099644"/>
        <a:ext cx="2682622" cy="1341311"/>
      </dsp:txXfrm>
    </dsp:sp>
    <dsp:sp modelId="{8BE47603-F403-49B4-835B-5A5FAF811845}">
      <dsp:nvSpPr>
        <dsp:cNvPr id="0" name=""/>
        <dsp:cNvSpPr/>
      </dsp:nvSpPr>
      <dsp:spPr>
        <a:xfrm>
          <a:off x="6498377" y="5099644"/>
          <a:ext cx="2682622" cy="1341311"/>
        </a:xfrm>
        <a:prstGeom prst="rect">
          <a:avLst/>
        </a:prstGeom>
        <a:solidFill>
          <a:srgbClr val="00427D"/>
        </a:solidFill>
        <a:ln w="2540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>
              <a:solidFill>
                <a:schemeClr val="bg1"/>
              </a:solidFill>
              <a:latin typeface="Arial"/>
              <a:cs typeface="Arial"/>
            </a:rPr>
            <a:t>Praxisphase</a:t>
          </a:r>
        </a:p>
      </dsp:txBody>
      <dsp:txXfrm>
        <a:off x="6498377" y="5099644"/>
        <a:ext cx="2682622" cy="1341311"/>
      </dsp:txXfrm>
    </dsp:sp>
    <dsp:sp modelId="{AF26C516-D85D-4E71-93AC-1A3CA06A2D13}">
      <dsp:nvSpPr>
        <dsp:cNvPr id="0" name=""/>
        <dsp:cNvSpPr/>
      </dsp:nvSpPr>
      <dsp:spPr>
        <a:xfrm>
          <a:off x="9744351" y="5099644"/>
          <a:ext cx="2682622" cy="1341311"/>
        </a:xfrm>
        <a:prstGeom prst="rect">
          <a:avLst/>
        </a:prstGeom>
        <a:solidFill>
          <a:srgbClr val="00427D"/>
        </a:solidFill>
        <a:ln w="25400" cap="flat" cmpd="sng" algn="ctr">
          <a:solidFill>
            <a:srgbClr val="0042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>
              <a:solidFill>
                <a:schemeClr val="bg1"/>
              </a:solidFill>
              <a:latin typeface="Arial"/>
              <a:cs typeface="Arial"/>
            </a:rPr>
            <a:t>Prüfung</a:t>
          </a:r>
        </a:p>
      </dsp:txBody>
      <dsp:txXfrm>
        <a:off x="9744351" y="5099644"/>
        <a:ext cx="2682622" cy="13413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7DF5F-9B56-47B8-85A4-90323A2B4C99}">
      <dsp:nvSpPr>
        <dsp:cNvPr id="0" name=""/>
        <dsp:cNvSpPr/>
      </dsp:nvSpPr>
      <dsp:spPr>
        <a:xfrm>
          <a:off x="0" y="1843846"/>
          <a:ext cx="10320758" cy="2458462"/>
        </a:xfrm>
        <a:prstGeom prst="notchedRightArrow">
          <a:avLst/>
        </a:prstGeom>
        <a:solidFill>
          <a:srgbClr val="0042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C6241-E3E3-4C07-B56B-16104A05CE33}">
      <dsp:nvSpPr>
        <dsp:cNvPr id="0" name=""/>
        <dsp:cNvSpPr/>
      </dsp:nvSpPr>
      <dsp:spPr>
        <a:xfrm>
          <a:off x="4535" y="0"/>
          <a:ext cx="2993422" cy="2458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b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sz="3600" kern="1200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Quellkurs erstellen </a:t>
          </a:r>
        </a:p>
      </dsp:txBody>
      <dsp:txXfrm>
        <a:off x="4535" y="0"/>
        <a:ext cx="2993422" cy="2458462"/>
      </dsp:txXfrm>
    </dsp:sp>
    <dsp:sp modelId="{18BDCF04-38AE-485E-AA69-D1A281408528}">
      <dsp:nvSpPr>
        <dsp:cNvPr id="0" name=""/>
        <dsp:cNvSpPr/>
      </dsp:nvSpPr>
      <dsp:spPr>
        <a:xfrm>
          <a:off x="1193939" y="2765770"/>
          <a:ext cx="614615" cy="614615"/>
        </a:xfrm>
        <a:prstGeom prst="ellipse">
          <a:avLst/>
        </a:prstGeom>
        <a:solidFill>
          <a:srgbClr val="E63C0A"/>
        </a:solidFill>
        <a:ln w="25400" cap="flat" cmpd="sng" algn="ctr">
          <a:solidFill>
            <a:srgbClr val="E63C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3AA57-F6D6-4AE2-8F0F-F4BD1DADC71C}">
      <dsp:nvSpPr>
        <dsp:cNvPr id="0" name=""/>
        <dsp:cNvSpPr/>
      </dsp:nvSpPr>
      <dsp:spPr>
        <a:xfrm>
          <a:off x="3147629" y="3687693"/>
          <a:ext cx="2993422" cy="2458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sz="3600" kern="1200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Flow aktivieren</a:t>
          </a:r>
        </a:p>
      </dsp:txBody>
      <dsp:txXfrm>
        <a:off x="3147629" y="3687693"/>
        <a:ext cx="2993422" cy="2458462"/>
      </dsp:txXfrm>
    </dsp:sp>
    <dsp:sp modelId="{A050881C-82F0-41F5-8626-37ADC9DA86CD}">
      <dsp:nvSpPr>
        <dsp:cNvPr id="0" name=""/>
        <dsp:cNvSpPr/>
      </dsp:nvSpPr>
      <dsp:spPr>
        <a:xfrm>
          <a:off x="4337033" y="2765770"/>
          <a:ext cx="614615" cy="614615"/>
        </a:xfrm>
        <a:prstGeom prst="ellipse">
          <a:avLst/>
        </a:prstGeom>
        <a:solidFill>
          <a:srgbClr val="E63C0A"/>
        </a:solidFill>
        <a:ln w="25400" cap="flat" cmpd="sng" algn="ctr">
          <a:solidFill>
            <a:srgbClr val="E63C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D63C5-E88A-4977-AF97-C493A21E1A52}">
      <dsp:nvSpPr>
        <dsp:cNvPr id="0" name=""/>
        <dsp:cNvSpPr/>
      </dsp:nvSpPr>
      <dsp:spPr>
        <a:xfrm>
          <a:off x="6290723" y="0"/>
          <a:ext cx="2993422" cy="2458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b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</a:t>
          </a:r>
          <a:r>
            <a:rPr lang="de-DE" sz="3600" kern="1200" dirty="0" err="1">
              <a:solidFill>
                <a:srgbClr val="00427D"/>
              </a:solidFill>
              <a:latin typeface="Arial"/>
              <a:cs typeface="Arial"/>
            </a:rPr>
            <a:t>Courseware</a:t>
          </a:r>
          <a:r>
            <a:rPr lang="de-DE" sz="3600" kern="1200" dirty="0">
              <a:solidFill>
                <a:srgbClr val="00427D"/>
              </a:solidFill>
              <a:latin typeface="Arial"/>
              <a:cs typeface="Arial"/>
            </a:rPr>
            <a:t> in Zielkurse verweilen </a:t>
          </a:r>
        </a:p>
      </dsp:txBody>
      <dsp:txXfrm>
        <a:off x="6290723" y="0"/>
        <a:ext cx="2993422" cy="2458462"/>
      </dsp:txXfrm>
    </dsp:sp>
    <dsp:sp modelId="{139ABA63-37C4-4D18-9F09-1ED9E7294F12}">
      <dsp:nvSpPr>
        <dsp:cNvPr id="0" name=""/>
        <dsp:cNvSpPr/>
      </dsp:nvSpPr>
      <dsp:spPr>
        <a:xfrm>
          <a:off x="7480127" y="2765770"/>
          <a:ext cx="614615" cy="614615"/>
        </a:xfrm>
        <a:prstGeom prst="ellipse">
          <a:avLst/>
        </a:prstGeom>
        <a:solidFill>
          <a:srgbClr val="E63C0A"/>
        </a:solidFill>
        <a:ln w="25400" cap="flat" cmpd="sng" algn="ctr">
          <a:solidFill>
            <a:srgbClr val="E63C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Yvonne: </a:t>
            </a:r>
            <a:endParaRPr lang="de-DE" err="1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Willkommen zur Kurzpräsentation von uns 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Wir sind das PAC </a:t>
            </a:r>
            <a:r>
              <a:rPr lang="de-DE" err="1">
                <a:latin typeface="Calibri"/>
                <a:ea typeface="Calibri"/>
                <a:cs typeface="Calibri"/>
              </a:rPr>
              <a:t>MAn</a:t>
            </a:r>
            <a:r>
              <a:rPr lang="de-DE">
                <a:latin typeface="Calibri"/>
                <a:ea typeface="Calibri"/>
                <a:cs typeface="Calibri"/>
              </a:rPr>
              <a:t> Projekt gefördert </a:t>
            </a:r>
            <a:r>
              <a:rPr lang="de-DE" err="1">
                <a:latin typeface="Calibri"/>
                <a:ea typeface="Calibri"/>
                <a:cs typeface="Calibri"/>
              </a:rPr>
              <a:t>druch</a:t>
            </a:r>
            <a:r>
              <a:rPr lang="de-DE">
                <a:latin typeface="Calibri"/>
                <a:ea typeface="Calibri"/>
                <a:cs typeface="Calibri"/>
              </a:rPr>
              <a:t> die Stiftung für Innovation in der Hochschullehre 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Uns hat die letzten </a:t>
            </a:r>
            <a:r>
              <a:rPr lang="de-DE" err="1">
                <a:latin typeface="Calibri"/>
                <a:ea typeface="Calibri"/>
                <a:cs typeface="Calibri"/>
              </a:rPr>
              <a:t>Jahe</a:t>
            </a:r>
            <a:r>
              <a:rPr lang="de-DE">
                <a:latin typeface="Calibri"/>
                <a:ea typeface="Calibri"/>
                <a:cs typeface="Calibri"/>
              </a:rPr>
              <a:t> eine Frage begleitet:  </a:t>
            </a:r>
            <a:r>
              <a:rPr lang="de-DE" b="1"/>
              <a:t>Wie kann das eigenverantwortliche Arbeiten mit der Unterstützung von </a:t>
            </a:r>
            <a:r>
              <a:rPr lang="de-DE" b="1" err="1"/>
              <a:t>Flipped</a:t>
            </a:r>
            <a:r>
              <a:rPr lang="de-DE" b="1"/>
              <a:t> Classroom in der kommunalen Beratungspraxis gefördert werden?</a:t>
            </a:r>
            <a:endParaRPr lang="de-DE"/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033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Yvonne: 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Problem: </a:t>
            </a: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ist fertig und muss anschließend in mehrere Kurse kopiert werden. Kleine Änderungen müssen anschließend entweder in jedem Kurs angepasst werden oder jede </a:t>
            </a: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muss einmal neu </a:t>
            </a:r>
            <a:r>
              <a:rPr lang="de-DE" err="1">
                <a:latin typeface="Calibri"/>
                <a:ea typeface="Calibri"/>
                <a:cs typeface="Calibri"/>
              </a:rPr>
              <a:t>reingekopiert</a:t>
            </a:r>
            <a:r>
              <a:rPr lang="de-DE">
                <a:latin typeface="Calibri"/>
                <a:ea typeface="Calibri"/>
                <a:cs typeface="Calibri"/>
              </a:rPr>
              <a:t> werden, dabei verlieren die Studierenden ihren "Bearbeitungsstand" 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Neues Plugin mit ELAN </a:t>
            </a:r>
            <a:r>
              <a:rPr lang="de-DE" err="1">
                <a:latin typeface="Calibri"/>
                <a:ea typeface="Calibri"/>
                <a:cs typeface="Calibri"/>
              </a:rPr>
              <a:t>e.v.</a:t>
            </a:r>
            <a:r>
              <a:rPr lang="de-DE">
                <a:latin typeface="Calibri"/>
                <a:ea typeface="Calibri"/>
                <a:cs typeface="Calibri"/>
              </a:rPr>
              <a:t> erstellt </a:t>
            </a:r>
          </a:p>
          <a:p>
            <a:pPr marL="342900" indent="-342900">
              <a:buFont typeface="Calibri"/>
              <a:buChar char="-"/>
            </a:pP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</a:t>
            </a:r>
            <a:r>
              <a:rPr lang="de-DE" err="1">
                <a:latin typeface="Calibri"/>
                <a:ea typeface="Calibri"/>
                <a:cs typeface="Calibri"/>
              </a:rPr>
              <a:t>FLow</a:t>
            </a:r>
            <a:endParaRPr lang="de-DE">
              <a:latin typeface="Calibri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Wird auch auf der Entwicklertagung im September </a:t>
            </a:r>
            <a:r>
              <a:rPr lang="de-DE" err="1">
                <a:latin typeface="Calibri"/>
                <a:ea typeface="Calibri"/>
                <a:cs typeface="Calibri"/>
              </a:rPr>
              <a:t>detailiert</a:t>
            </a:r>
            <a:r>
              <a:rPr lang="de-DE">
                <a:latin typeface="Calibri"/>
                <a:ea typeface="Calibri"/>
                <a:cs typeface="Calibri"/>
              </a:rPr>
              <a:t> vorgestellt 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Vorgehen: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Im Quellkurs wird die </a:t>
            </a: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erstellt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Hier aktiviert man </a:t>
            </a: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Flow als Plugin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Entweder nutzt man einen Admin Account oder der Dozenten-Account muss im Quellkurs und jedem Zielkurs eingefügt sein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Jetzt kann man im Quellkurs selbst Über das Plugin FLOW die </a:t>
            </a:r>
            <a:r>
              <a:rPr lang="de-DE" err="1"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latin typeface="Calibri"/>
                <a:ea typeface="Calibri"/>
                <a:cs typeface="Calibri"/>
              </a:rPr>
              <a:t> in jeden anderen Kurs verteilen 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Weitere Funktionen: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Vorteil – Automatische Synchronisierung – Nachts um 24 Uhr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Und auf "anstoßen hin" 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So können Änderungen direkt oder über Nacht automatisch übertragen werden</a:t>
            </a:r>
          </a:p>
          <a:p>
            <a:endParaRPr lang="de-D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52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8FD5A-DCC1-A6EF-5DEE-8F50E661C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8392E-A9EB-E46B-66FD-D3378F058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37ED1A-DBB7-CCD7-5DEB-12C1BEF78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Lina:</a:t>
            </a:r>
            <a:endParaRPr lang="de-DE">
              <a:solidFill>
                <a:srgbClr val="000000"/>
              </a:solidFill>
              <a:latin typeface="Helvetica Neue"/>
            </a:endParaRP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Vorbereitung und vertraut machen mit der Kommune (an HSVN)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Persönliches </a:t>
            </a:r>
            <a:r>
              <a:rPr lang="de-DE" err="1"/>
              <a:t>Kennelernen</a:t>
            </a:r>
            <a:r>
              <a:rPr lang="de-DE"/>
              <a:t> des Kunden/ erster Pitch von Ideen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Entwicklung der Ideen, Ausarbeitung von Lösungsansätzen und der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Vorbereitung auf Abschlusspräsentation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>
                <a:latin typeface="Helvetica Neue"/>
                <a:ea typeface="Calibri"/>
                <a:cs typeface="Calibri"/>
              </a:rPr>
              <a:t>Ausarbeitung OER Material 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Arbeitsweise: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In kleingruppen 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Mit digitalen Tools (kollaborativ mit </a:t>
            </a:r>
            <a:r>
              <a:rPr lang="de-DE" err="1">
                <a:latin typeface="Calibri"/>
                <a:ea typeface="Calibri"/>
                <a:cs typeface="Calibri"/>
              </a:rPr>
              <a:t>Conceptboard</a:t>
            </a:r>
            <a:r>
              <a:rPr lang="de-DE">
                <a:latin typeface="Calibri"/>
                <a:ea typeface="Calibri"/>
                <a:cs typeface="Calibri"/>
              </a:rPr>
              <a:t>)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Einsatz von Smartboards</a:t>
            </a:r>
          </a:p>
        </p:txBody>
      </p:sp>
    </p:spTree>
    <p:extLst>
      <p:ext uri="{BB962C8B-B14F-4D97-AF65-F5344CB8AC3E}">
        <p14:creationId xmlns:p14="http://schemas.microsoft.com/office/powerpoint/2010/main" val="145004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Lina: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Hoher Zeitanteil zum praktischen Kennenlernen der Kommune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Besprechung mit Entscheidungsträgern</a:t>
            </a:r>
          </a:p>
        </p:txBody>
      </p:sp>
    </p:spTree>
    <p:extLst>
      <p:ext uri="{BB962C8B-B14F-4D97-AF65-F5344CB8AC3E}">
        <p14:creationId xmlns:p14="http://schemas.microsoft.com/office/powerpoint/2010/main" val="251023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Lina: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Größere Runde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Öffentlich für alle Beteiligte inkl. Kommunen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Erster Durchgang: Eine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Gesamtpräsi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mit verschiedenen Teilprojekten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Zweiter Durchgang: Nachhaltige Ausrichtung plus allgemeine Strategie</a:t>
            </a:r>
          </a:p>
        </p:txBody>
      </p:sp>
    </p:spTree>
    <p:extLst>
      <p:ext uri="{BB962C8B-B14F-4D97-AF65-F5344CB8AC3E}">
        <p14:creationId xmlns:p14="http://schemas.microsoft.com/office/powerpoint/2010/main" val="2436635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 - 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Prozess: Wie entsteht das OER Produkt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Fallbericht über die Fallsituation, Bearbeitung und Lösungsideen der jeweiligen Kommunen</a:t>
            </a:r>
            <a:endParaRPr lang="de-DE">
              <a:latin typeface="Helvetica Neue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de-DE">
                <a:latin typeface="Calibri"/>
                <a:ea typeface="Calibri"/>
                <a:cs typeface="Calibri"/>
              </a:rPr>
              <a:t>Produkt ist Teil der Prüfungsleistung "Referat"</a:t>
            </a:r>
            <a:endParaRPr lang="de-DE"/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Wird von Studierenden zusammengefügt und als ein Dokument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Es soll den praktischen Ansatz veröffentlichen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andere Kommunen sollen davon profitieren können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Wissen soll nicht an unserer Hochschule verbleiben </a:t>
            </a:r>
            <a:endParaRPr lang="de-DE"/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Studis geben vorher ihr Einverständnis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281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Unsere Frage zum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Anfangang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de-DE" b="1">
                <a:solidFill>
                  <a:srgbClr val="000000"/>
                </a:solidFill>
              </a:rPr>
              <a:t>Wie kann das eigenverantwortliche Arbeiten mit der Unterstützung von </a:t>
            </a:r>
            <a:r>
              <a:rPr lang="de-DE" b="1" err="1">
                <a:solidFill>
                  <a:srgbClr val="000000"/>
                </a:solidFill>
              </a:rPr>
              <a:t>Flipped</a:t>
            </a:r>
            <a:r>
              <a:rPr lang="de-DE" b="1">
                <a:solidFill>
                  <a:srgbClr val="000000"/>
                </a:solidFill>
              </a:rPr>
              <a:t> Classroom in der kommunalen Beratungspraxis gefördert werden?</a:t>
            </a:r>
          </a:p>
          <a:p>
            <a:r>
              <a:rPr lang="de-DE" b="1">
                <a:solidFill>
                  <a:srgbClr val="000000"/>
                </a:solidFill>
              </a:rPr>
              <a:t>Wollen wir jetzt nochmal kurz und knackig aus der Präsentation heraus beantworten.</a:t>
            </a:r>
          </a:p>
        </p:txBody>
      </p:sp>
    </p:spTree>
    <p:extLst>
      <p:ext uri="{BB962C8B-B14F-4D97-AF65-F5344CB8AC3E}">
        <p14:creationId xmlns:p14="http://schemas.microsoft.com/office/powerpoint/2010/main" val="222137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Yvonne: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Die PAC </a:t>
            </a:r>
            <a:r>
              <a:rPr lang="de-DE" err="1"/>
              <a:t>Falllstudie</a:t>
            </a:r>
            <a:r>
              <a:rPr lang="de-DE"/>
              <a:t> lässt sich durch </a:t>
            </a:r>
            <a:r>
              <a:rPr lang="de-DE" err="1"/>
              <a:t>Flipped</a:t>
            </a:r>
            <a:r>
              <a:rPr lang="de-DE"/>
              <a:t> Classroom und digitale Produkte wie die </a:t>
            </a:r>
            <a:r>
              <a:rPr lang="de-DE" err="1"/>
              <a:t>Courseware</a:t>
            </a:r>
            <a:r>
              <a:rPr lang="de-DE"/>
              <a:t> gut begleiten: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Mit einer Dauerhafte Begleitung durch die Lerninhalte</a:t>
            </a:r>
            <a:endParaRPr lang="en-US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Mit durchgehender Verfügbarkeit der Lerninhalte</a:t>
            </a:r>
            <a:endParaRPr lang="en-US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Mit Unterstützung der Eigenverantwortung (</a:t>
            </a:r>
            <a:r>
              <a:rPr lang="de-DE" err="1"/>
              <a:t>druch</a:t>
            </a:r>
            <a:r>
              <a:rPr lang="de-DE"/>
              <a:t> </a:t>
            </a:r>
            <a:r>
              <a:rPr lang="de-DE" err="1"/>
              <a:t>ergelerntes</a:t>
            </a:r>
            <a:r>
              <a:rPr lang="de-DE"/>
              <a:t> Projektmanagement)</a:t>
            </a:r>
            <a:endParaRPr lang="en-US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Mit Freie Zeiteinteilung</a:t>
            </a:r>
            <a:endParaRPr lang="en-US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Und dass die Inhalte im eigenen Tempo erarbeitet werden können - passt das Modul besser zu jeglichen Lebenssituationen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Mit Flexibilität der Online-Lernumgebung, Anpassungen je nach Entwicklung der Fallbearbeitung kann immer wieder neues Wissen eingefügt werden</a:t>
            </a:r>
            <a:endParaRPr lang="en-US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Weiter sind Zusatzinformationen on </a:t>
            </a:r>
            <a:r>
              <a:rPr lang="de-DE" err="1"/>
              <a:t>demand</a:t>
            </a:r>
            <a:r>
              <a:rPr lang="de-DE"/>
              <a:t> verfügbar</a:t>
            </a:r>
          </a:p>
        </p:txBody>
      </p:sp>
    </p:spTree>
    <p:extLst>
      <p:ext uri="{BB962C8B-B14F-4D97-AF65-F5344CB8AC3E}">
        <p14:creationId xmlns:p14="http://schemas.microsoft.com/office/powerpoint/2010/main" val="1812642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Y</a:t>
            </a:r>
            <a:r>
              <a:rPr lang="de-DE" err="1">
                <a:latin typeface="Calibri"/>
                <a:ea typeface="Calibri"/>
                <a:cs typeface="Calibri"/>
              </a:rPr>
              <a:t>vonne</a:t>
            </a:r>
            <a:r>
              <a:rPr lang="de-DE">
                <a:latin typeface="Calibri"/>
                <a:ea typeface="Calibri"/>
                <a:cs typeface="Calibri"/>
              </a:rPr>
              <a:t>: </a:t>
            </a:r>
            <a:endParaRPr lang="de-DE"/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Evaluation – Qualitativ und </a:t>
            </a:r>
            <a:r>
              <a:rPr lang="de-DE" err="1">
                <a:latin typeface="Calibri"/>
                <a:ea typeface="Calibri"/>
                <a:cs typeface="Calibri"/>
              </a:rPr>
              <a:t>Quantivativ</a:t>
            </a:r>
            <a:r>
              <a:rPr lang="de-DE">
                <a:latin typeface="Calibri"/>
                <a:ea typeface="Calibri"/>
                <a:cs typeface="Calibri"/>
              </a:rPr>
              <a:t> nach jedem </a:t>
            </a:r>
            <a:r>
              <a:rPr lang="de-DE" err="1">
                <a:latin typeface="Calibri"/>
                <a:ea typeface="Calibri"/>
                <a:cs typeface="Calibri"/>
              </a:rPr>
              <a:t>Druchgang</a:t>
            </a:r>
            <a:r>
              <a:rPr lang="de-DE">
                <a:latin typeface="Calibri"/>
                <a:ea typeface="Calibri"/>
                <a:cs typeface="Calibri"/>
              </a:rPr>
              <a:t> </a:t>
            </a:r>
            <a:endParaRPr lang="de-DE"/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Die Studierenden haben in den Evaluation folgende Aspekte genannt: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Sie schätzen den „direkter Einblick in die Kommune“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Der „praktischer Ansatz“ wurde gelobt 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Besonders </a:t>
            </a:r>
            <a:r>
              <a:rPr lang="de-DE" err="1">
                <a:solidFill>
                  <a:srgbClr val="000000"/>
                </a:solidFill>
              </a:rPr>
              <a:t>poritiv</a:t>
            </a:r>
            <a:r>
              <a:rPr lang="de-DE">
                <a:solidFill>
                  <a:srgbClr val="000000"/>
                </a:solidFill>
              </a:rPr>
              <a:t> wurde </a:t>
            </a:r>
            <a:r>
              <a:rPr lang="de-DE" err="1">
                <a:solidFill>
                  <a:srgbClr val="000000"/>
                </a:solidFill>
              </a:rPr>
              <a:t>emfunden</a:t>
            </a:r>
            <a:r>
              <a:rPr lang="de-DE">
                <a:solidFill>
                  <a:srgbClr val="000000"/>
                </a:solidFill>
              </a:rPr>
              <a:t>, dass die „Theoretischen Lerninhalte direkt auf reale Situationen </a:t>
            </a:r>
            <a:r>
              <a:rPr lang="de-DE" err="1">
                <a:solidFill>
                  <a:srgbClr val="000000"/>
                </a:solidFill>
              </a:rPr>
              <a:t>anwandt</a:t>
            </a:r>
            <a:r>
              <a:rPr lang="de-DE">
                <a:solidFill>
                  <a:srgbClr val="000000"/>
                </a:solidFill>
              </a:rPr>
              <a:t> und praxisorientiere Ansätze weiterentwickelt“ werden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Das „Hohes Maß an Anschaulichkeit und Authentizität durch das Arbeiten mit einer realen Kommune“ hat den Studierenden sehr zugesagt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Auch das entspannt und „Positives Arbeitsklima im Austausch zwischen Kommune und HSVN“ 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Die „offene und konstruktive Zusammenarbeit“ mit Dozierenden, Studierenden und der Kommune sowie 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>
                <a:solidFill>
                  <a:srgbClr val="000000"/>
                </a:solidFill>
              </a:rPr>
              <a:t>Die „Herzlichkeit und Dankbarkeit der Kommune" war doch unterschiedlich zum normalen Alltag an der Hochschule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74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Lina: </a:t>
            </a:r>
          </a:p>
          <a:p>
            <a:pPr algn="l"/>
            <a:r>
              <a:rPr lang="en-US" b="1">
                <a:solidFill>
                  <a:srgbClr val="000000"/>
                </a:solidFill>
              </a:rPr>
              <a:t>Was macht die PAC-Fallstudie besonders?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Studierende analysieren reale Verwaltungsprobleme und entwickeln praxisnahe Lösungen.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Die Fallstudie verbindet verschiedene Fachgebiete wie Verwaltungswissenschaft, Recht, Politik und Wirtschaft.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Studierende arbeiten oft in Gruppen und interagieren mit Praxispartnern, Behörden oder anderen Stakeholdern.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Im Gegensatz zu klassischen Vorlesungen oder Seminaren wird hier mehr Eigeninitiative und Problemlösungskompetenz gefordert.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Studierende lernen nicht nur durch Literatur, sondern auch durch Feedback und Diskussionen mit Experten.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 </a:t>
            </a:r>
            <a:endParaRPr lang="en-US"/>
          </a:p>
          <a:p>
            <a:pPr algn="l"/>
            <a:r>
              <a:rPr lang="en-US" b="1">
                <a:solidFill>
                  <a:srgbClr val="000000"/>
                </a:solidFill>
              </a:rPr>
              <a:t>Vergleich mit anderen Modulen: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Mehr Praxisorientierung als in theorielastigen Vorlesungen.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Mehr Eigenverantwortung &amp; Teamarbeit im Vergleich zu Klausuren oder Hausarbeiten.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Höhere Relevanz für den Berufsalltag als bei rein akademischen Fallstudien.</a:t>
            </a:r>
            <a:endParaRPr lang="en-US"/>
          </a:p>
          <a:p>
            <a:pPr marL="342900" indent="-34290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Mehr direkte Interaktion mit Praxispartnern als in vielen anderen Modulen.</a:t>
            </a:r>
            <a:endParaRPr lang="en-US"/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01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Lina: Anleitung der Fragerunde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74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0D15-B883-940E-2F82-DF83E04B3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127EAE-DD04-99BD-7413-CDED6AFAA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BA3962-3AA2-C9A1-CCD9-EAD77CFBB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Yvonne: </a:t>
            </a:r>
            <a:endParaRPr lang="de-DE"/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Wir gucken uns die Frage aus verschiedenen Blickwinkeln an: 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Sicht der Studierenden</a:t>
            </a:r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Sicht der Dozierenden </a:t>
            </a:r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Ablauf und Konzeption des Moduls 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Am Ende –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Kruzer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Blick auf Evaluation</a:t>
            </a: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30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Lina: Start des Storytellings </a:t>
            </a:r>
            <a:endParaRPr lang="de-DE">
              <a:latin typeface="Helvetica Neue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Das ist Tobias. Tobias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studiert </a:t>
            </a:r>
            <a:r>
              <a:rPr lang="de-DE"/>
              <a:t>Verwaltungswissenschaften </a:t>
            </a:r>
            <a:r>
              <a:rPr lang="de-DE">
                <a:latin typeface="Helvetica Neue"/>
                <a:ea typeface="Calibri"/>
                <a:cs typeface="Calibri"/>
              </a:rPr>
              <a:t>im 7. Trimester </a:t>
            </a:r>
            <a:r>
              <a:rPr lang="de-DE">
                <a:latin typeface="Calibri"/>
                <a:ea typeface="Calibri"/>
                <a:cs typeface="Calibri"/>
              </a:rPr>
              <a:t>am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Niedersächsischen Studieninstitut für kommunalen Verwaltung.</a:t>
            </a:r>
            <a:endParaRPr lang="de-DE"/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Hauptsächlich hat er Module zum Verwaltungsrecht und anderen Rechtsfächern, Finanzen, Bau und Umwelt, Bürgerorientierte Kommunikation und mehr. 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Wie man sich bei dem Begriff "Verwaltung" schon denken kann, sind die meisten Themen oft sehr theoretisch und wenig digital.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Für sein 8. und 9. Trimester muss er sich jetzt für ein bzw. zwei Wahlpflichtmodule entscheiden.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Über eine Ankündigung im LMS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Stud.IP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sieht Tobias Werbung für das 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Wahlpflichfach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"</a:t>
            </a:r>
            <a:r>
              <a:rPr lang="de-DE"/>
              <a:t>Public Administration Clinic".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Helvetica Neue"/>
                <a:ea typeface="Calibri"/>
                <a:cs typeface="Calibri"/>
              </a:rPr>
              <a:t>Er wird neugierig und möchte sich genauer informieren, was es mit diesem neuen Wahlpflichtmodul auf sich hat.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93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230DC-5108-9CA1-EED4-9870735D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9BFD78-4E41-7985-6E42-7B0F2470C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758F37-AF0A-4A2F-8200-EF4AB8790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Lina: </a:t>
            </a:r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--&gt; </a:t>
            </a:r>
            <a:r>
              <a:rPr lang="de-DE">
                <a:solidFill>
                  <a:srgbClr val="000000"/>
                </a:solidFill>
              </a:rPr>
              <a:t>"Die Public Administration Clinic als neues Lehrkonzept (geplant, unterstützt und durchgeführt durch das Projektteam) bildet einen Begegnungspunkt zwischen kommunaler Verwaltungspraxis und innovativer Hochschullehre."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-Das neue Wahlpflichtfach geht über 2 Trimestern (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ingesamt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etwas länger als ein halbes Jahr), was eine Besonderheit ist, sonst wären es zwei Wahlpflichtfächer im gleichen Zeitraum.</a:t>
            </a:r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-Das Prinzip orientiert sich an den Legal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Clinics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im Jurastudium aus Amerika.</a:t>
            </a:r>
            <a:endParaRPr lang="de-DE">
              <a:solidFill>
                <a:srgbClr val="000000"/>
              </a:solidFill>
              <a:latin typeface="Helvetica Neue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-Die Studierenden führen "Fallberatung" mit geballten Wissens aus ihrem Studium durch.</a:t>
            </a:r>
            <a:endParaRPr lang="de-DE"/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Das ganze wird an einer realen Niedersächsischen Kommune durchgeführt und ist für die Kommunen kostenlos.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In dem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Wahlpflichfach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hat man nicht nur einen Dozierenden, sondern mehrere aus verschiedenen Disziplinen: </a:t>
            </a:r>
            <a:r>
              <a:rPr lang="de-DE">
                <a:solidFill>
                  <a:srgbClr val="000000"/>
                </a:solidFill>
              </a:rPr>
              <a:t>Verschiedene Dozierende, die in unterschiedlichen Bereichen ihre Expertise einbringen und unterschiedliche Blickwinkel ermöglichen.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Projektmanagement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Kreativitätstechniken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Strategischer Beratung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Recht</a:t>
            </a:r>
          </a:p>
          <a:p>
            <a:pPr marL="342900" indent="-342900">
              <a:buFont typeface="Calibri"/>
              <a:buChar char="-"/>
            </a:pP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Innerhalb des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Wahlpflichfachs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können Sich die Studierenden dann Schwerpunkten zuordnen: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Nachhaltigkeitsmanagement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allgemeine strategische Beratung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Zukünftig - Digitalisierung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Beispiele aus dem letzten Durchgang zur Veranschaulichung (Junge Menschen in die Stadt bekommen -&gt; 3 in 1 Coworking etc.)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In diesen Schwerpunkten arbeitet man in kleine Gruppen.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-Zusätzliche Inhalt werden vorgelagert und in einer asynchronen Selbstlernphase mit einer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erarbeitet.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-Reduzierte Präsenzstunden, um den Arbeitsaufwand der Vorbereitung im Sinne des FCs zu kompensieren</a:t>
            </a:r>
          </a:p>
          <a:p>
            <a:pPr marL="342900" indent="-342900">
              <a:buFont typeface="Calibri"/>
              <a:buChar char="-"/>
            </a:pP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-Ausschlaggebend ist für Tobias aber auch, dass er das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Wahlpflichfach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mit einer Präsentationsprüfung abschließt und dabei viel praktische Erfahrung sammeln kann.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6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 – Storytelling Dozent 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Ein halbes Jahr früher ...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Hr.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Liebmeyer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sitzt mit dem Präsidenten der Hochschule, Den PAC-MAN Projektteam, der Stundenplanung und weiteren Dozierenden zusammen 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Mehrere Runden </a:t>
            </a:r>
            <a:r>
              <a:rPr lang="de-DE" err="1">
                <a:latin typeface="Calibri"/>
                <a:ea typeface="Calibri"/>
                <a:cs typeface="Calibri"/>
              </a:rPr>
              <a:t>Planungarbeit</a:t>
            </a:r>
            <a:r>
              <a:rPr lang="de-DE">
                <a:latin typeface="Calibri"/>
                <a:ea typeface="Calibri"/>
                <a:cs typeface="Calibri"/>
              </a:rPr>
              <a:t> stecken hinter dem "mal etwas andern Modul".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Die PAC-Fallstudie </a:t>
            </a:r>
          </a:p>
        </p:txBody>
      </p:sp>
    </p:spTree>
    <p:extLst>
      <p:ext uri="{BB962C8B-B14F-4D97-AF65-F5344CB8AC3E}">
        <p14:creationId xmlns:p14="http://schemas.microsoft.com/office/powerpoint/2010/main" val="32601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Yvonne:</a:t>
            </a:r>
            <a:endParaRPr lang="de-DE">
              <a:solidFill>
                <a:srgbClr val="000000"/>
              </a:solidFill>
              <a:latin typeface="Helvetica Neue"/>
            </a:endParaRP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endParaRPr lang="de-DE"/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Ziel des Moduls ist es,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Die Praxisrelevanz der Lehre zu erhöhen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/>
              <a:t>Dafür sind </a:t>
            </a:r>
            <a:r>
              <a:rPr lang="de-DE" b="1"/>
              <a:t>110 UE vorgesehen</a:t>
            </a:r>
            <a:endParaRPr lang="de-DE"/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/>
              <a:t>Studierende nutzen  ihr bisher gelernten Wissen aus Praxis und Theorie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/>
              <a:t>Herausfinden - Was beschäftigt Kommunen aktuell?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/>
              <a:t>Fallkommune – wird ausgewählt durch einen Bewerbungsprozess 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/>
              <a:t>Wie hängen aktuelle Probleme mit dem Gelernten aus dem Studium zusammen? </a:t>
            </a:r>
          </a:p>
          <a:p>
            <a:pPr marL="457200" indent="-457200" algn="l">
              <a:lnSpc>
                <a:spcPct val="100000"/>
              </a:lnSpc>
              <a:spcBef>
                <a:spcPts val="3000"/>
              </a:spcBef>
              <a:buFont typeface="Arial,Sans-Serif"/>
              <a:buChar char="•"/>
            </a:pPr>
            <a:r>
              <a:rPr lang="de-DE"/>
              <a:t>Vorbereiten auf den JOB von MORGEN</a:t>
            </a:r>
          </a:p>
          <a:p>
            <a:pPr marL="914400" lvl="1" indent="-457200" algn="l">
              <a:lnSpc>
                <a:spcPct val="100000"/>
              </a:lnSpc>
              <a:spcBef>
                <a:spcPts val="3000"/>
              </a:spcBef>
              <a:buFont typeface="Courier New"/>
              <a:buChar char="o"/>
            </a:pPr>
            <a:r>
              <a:rPr lang="de-DE"/>
              <a:t>Kreativität </a:t>
            </a:r>
          </a:p>
          <a:p>
            <a:pPr marL="914400" lvl="1" indent="-457200" algn="l">
              <a:lnSpc>
                <a:spcPct val="100000"/>
              </a:lnSpc>
              <a:spcBef>
                <a:spcPts val="3000"/>
              </a:spcBef>
              <a:buFont typeface="Courier New"/>
              <a:buChar char="o"/>
            </a:pPr>
            <a:r>
              <a:rPr lang="de-DE" err="1"/>
              <a:t>Lösungsorisientierung</a:t>
            </a:r>
            <a:endParaRPr lang="de-DE"/>
          </a:p>
          <a:p>
            <a:pPr marL="914400" lvl="1" indent="-457200" algn="l">
              <a:lnSpc>
                <a:spcPct val="100000"/>
              </a:lnSpc>
              <a:spcBef>
                <a:spcPts val="3000"/>
              </a:spcBef>
              <a:buFont typeface="Courier New"/>
              <a:buChar char="o"/>
            </a:pPr>
            <a:r>
              <a:rPr lang="de-DE"/>
              <a:t>Weniger Fachwissen </a:t>
            </a:r>
          </a:p>
          <a:p>
            <a:pPr marL="914400" lvl="1" indent="-457200" algn="l">
              <a:lnSpc>
                <a:spcPct val="100000"/>
              </a:lnSpc>
              <a:spcBef>
                <a:spcPts val="3000"/>
              </a:spcBef>
              <a:buFont typeface="Courier New"/>
              <a:buChar char="o"/>
            </a:pPr>
            <a:r>
              <a:rPr lang="de-DE"/>
              <a:t>Komplexere Themen </a:t>
            </a:r>
          </a:p>
        </p:txBody>
      </p:sp>
    </p:spTree>
    <p:extLst>
      <p:ext uri="{BB962C8B-B14F-4D97-AF65-F5344CB8AC3E}">
        <p14:creationId xmlns:p14="http://schemas.microsoft.com/office/powerpoint/2010/main" val="337764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Yvonne: 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Lernziel des Moduls ist: </a:t>
            </a:r>
            <a:r>
              <a:rPr lang="de-DE">
                <a:solidFill>
                  <a:srgbClr val="000000"/>
                </a:solidFill>
              </a:rPr>
              <a:t>Die Studierenden planen selbstorganisiert die Lösung eines realen Falls in einer Niedersächsischen Kommune. Sie wenden bisher gelernten Wissen, Kreativitätsmethoden und Projektmanagement an und veröffentlichen die Ergebnisse als OER.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Dafür werden folgende Methoden genutzt: Fachwissen über Onlineselbstlernphase, Fallstudie in der Kommune, Projektmanagement zur Gesamtplanung </a:t>
            </a:r>
          </a:p>
          <a:p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Als Prüfung wird keine klassische Klausur oder Hausarbeit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gentutzt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Es geht um eine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Prozesssbeschreibung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wie sie den Fall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angegagnen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sind und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letzendlich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Lösen würden - Dazu dient die Präsentation als Runder Abschluss </a:t>
            </a:r>
          </a:p>
        </p:txBody>
      </p:sp>
    </p:spTree>
    <p:extLst>
      <p:ext uri="{BB962C8B-B14F-4D97-AF65-F5344CB8AC3E}">
        <p14:creationId xmlns:p14="http://schemas.microsoft.com/office/powerpoint/2010/main" val="15669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Yvonne: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>
                <a:solidFill>
                  <a:srgbClr val="000000"/>
                </a:solidFill>
              </a:rPr>
              <a:t>Insgesamt 5 Leistungspunkte: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de-DE">
                <a:solidFill>
                  <a:srgbClr val="000000"/>
                </a:solidFill>
              </a:rPr>
              <a:t>Das Modul setzt sich </a:t>
            </a:r>
            <a:r>
              <a:rPr lang="de-DE" err="1">
                <a:solidFill>
                  <a:srgbClr val="000000"/>
                </a:solidFill>
              </a:rPr>
              <a:t>dadruch</a:t>
            </a:r>
            <a:r>
              <a:rPr lang="de-DE">
                <a:solidFill>
                  <a:srgbClr val="000000"/>
                </a:solidFill>
              </a:rPr>
              <a:t> vielseitig mit den Themen </a:t>
            </a:r>
            <a:r>
              <a:rPr lang="de-DE" err="1">
                <a:solidFill>
                  <a:srgbClr val="000000"/>
                </a:solidFill>
              </a:rPr>
              <a:t>außeinander</a:t>
            </a:r>
            <a:r>
              <a:rPr lang="de-DE">
                <a:solidFill>
                  <a:srgbClr val="000000"/>
                </a:solidFill>
              </a:rPr>
              <a:t> </a:t>
            </a:r>
          </a:p>
          <a:p>
            <a:pPr marL="342900" indent="-342900" algn="l">
              <a:lnSpc>
                <a:spcPct val="100000"/>
              </a:lnSpc>
              <a:spcBef>
                <a:spcPts val="3000"/>
              </a:spcBef>
              <a:buFont typeface="Calibri"/>
              <a:buChar char="-"/>
            </a:pPr>
            <a:r>
              <a:rPr lang="de-DE">
                <a:solidFill>
                  <a:srgbClr val="000000"/>
                </a:solidFill>
              </a:rPr>
              <a:t>Asynchrone Online Selbstlernphasen - </a:t>
            </a:r>
            <a:r>
              <a:rPr lang="de-DE" err="1">
                <a:solidFill>
                  <a:srgbClr val="000000"/>
                </a:solidFill>
              </a:rPr>
              <a:t>Courseware</a:t>
            </a:r>
            <a:r>
              <a:rPr lang="de-DE">
                <a:solidFill>
                  <a:srgbClr val="000000"/>
                </a:solidFill>
              </a:rPr>
              <a:t> (bis zu 45 UE Selbstlernzeit) Pro Leistungspunkt können bis zu 9 Stunden Selbstlernzeit für die </a:t>
            </a:r>
            <a:r>
              <a:rPr lang="de-DE" err="1">
                <a:solidFill>
                  <a:srgbClr val="000000"/>
                </a:solidFill>
              </a:rPr>
              <a:t>Courseware</a:t>
            </a:r>
            <a:r>
              <a:rPr lang="de-DE">
                <a:solidFill>
                  <a:srgbClr val="000000"/>
                </a:solidFill>
              </a:rPr>
              <a:t>/ das E-Learning in Anspruch genommen werden.</a:t>
            </a:r>
            <a:endParaRPr lang="de-DE"/>
          </a:p>
          <a:p>
            <a:pPr marL="342900" indent="-342900" algn="l">
              <a:lnSpc>
                <a:spcPct val="100000"/>
              </a:lnSpc>
              <a:spcBef>
                <a:spcPts val="3000"/>
              </a:spcBef>
              <a:buFont typeface="Calibri"/>
              <a:buChar char="-"/>
            </a:pPr>
            <a:r>
              <a:rPr lang="de-DE">
                <a:solidFill>
                  <a:srgbClr val="000000"/>
                </a:solidFill>
              </a:rPr>
              <a:t>Präsenztermine </a:t>
            </a:r>
            <a:r>
              <a:rPr lang="de-DE" err="1">
                <a:solidFill>
                  <a:srgbClr val="000000"/>
                </a:solidFill>
              </a:rPr>
              <a:t>klassich</a:t>
            </a:r>
            <a:r>
              <a:rPr lang="de-DE">
                <a:solidFill>
                  <a:srgbClr val="000000"/>
                </a:solidFill>
              </a:rPr>
              <a:t> im Seminar und arbeiten in Kleingruppen zur Ideenfindung</a:t>
            </a:r>
          </a:p>
          <a:p>
            <a:pPr marL="342900" indent="-342900" algn="l">
              <a:lnSpc>
                <a:spcPct val="100000"/>
              </a:lnSpc>
              <a:spcBef>
                <a:spcPts val="3000"/>
              </a:spcBef>
              <a:buFont typeface="Calibri"/>
              <a:buChar char="-"/>
            </a:pPr>
            <a:r>
              <a:rPr lang="de-DE">
                <a:solidFill>
                  <a:srgbClr val="000000"/>
                </a:solidFill>
              </a:rPr>
              <a:t>Praxisphasen in der Kommune</a:t>
            </a:r>
          </a:p>
          <a:p>
            <a:pPr marL="342900" indent="-342900" algn="l">
              <a:lnSpc>
                <a:spcPct val="100000"/>
              </a:lnSpc>
              <a:spcBef>
                <a:spcPts val="3000"/>
              </a:spcBef>
              <a:buFont typeface="Calibri"/>
              <a:buChar char="-"/>
            </a:pPr>
            <a:r>
              <a:rPr lang="de-DE">
                <a:solidFill>
                  <a:srgbClr val="000000"/>
                </a:solidFill>
              </a:rPr>
              <a:t>Abschlussprüfung des Moduls in einem Präsentationstag 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5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Calibri"/>
                <a:ea typeface="Calibri"/>
                <a:cs typeface="Calibri"/>
              </a:rPr>
              <a:t>Yvonne:</a:t>
            </a:r>
            <a:endParaRPr lang="de-D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Courseware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als Tool in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Stud.IP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zur Erstellung eines begleitenden E-Learnings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Folgende Methoden haben wir verwendet: Video, Quizze, Links, Rechercheaufgaben, Grafiken, Dokumente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Förderung der Selbstorganisation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druch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angeleitetes arbeiten – passend zum aktuellen Lernstand. 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Digitale Begleitung durch lehrende und support durch PAC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MAn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Team</a:t>
            </a:r>
          </a:p>
          <a:p>
            <a:pPr marL="342900" indent="-342900">
              <a:buFont typeface="Calibri"/>
              <a:buChar char="-"/>
            </a:pP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Aufbereitet in </a:t>
            </a:r>
            <a:r>
              <a:rPr lang="de-DE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Flipped</a:t>
            </a:r>
            <a:r>
              <a:rPr lang="de-D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Classroom – Einheit dient zu Vorbereitung auf Präsenztermine und die Praxisphase </a:t>
            </a:r>
          </a:p>
        </p:txBody>
      </p:sp>
    </p:spTree>
    <p:extLst>
      <p:ext uri="{BB962C8B-B14F-4D97-AF65-F5344CB8AC3E}">
        <p14:creationId xmlns:p14="http://schemas.microsoft.com/office/powerpoint/2010/main" val="328329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der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lachura _ photography -40_1.jpg" descr="blachura _ photography -40_1.jpg"/>
          <p:cNvPicPr>
            <a:picLocks noChangeAspect="1"/>
          </p:cNvPicPr>
          <p:nvPr/>
        </p:nvPicPr>
        <p:blipFill>
          <a:blip r:embed="rId2"/>
          <a:srcRect t="22744"/>
          <a:stretch>
            <a:fillRect/>
          </a:stretch>
        </p:blipFill>
        <p:spPr>
          <a:xfrm>
            <a:off x="595" y="-19050"/>
            <a:ext cx="24382802" cy="125593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ien"/>
          <p:cNvSpPr/>
          <p:nvPr/>
        </p:nvSpPr>
        <p:spPr>
          <a:xfrm>
            <a:off x="823690" y="1596568"/>
            <a:ext cx="22751391" cy="4380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10" y="21600"/>
                </a:ln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Rechteck"/>
          <p:cNvSpPr/>
          <p:nvPr/>
        </p:nvSpPr>
        <p:spPr>
          <a:xfrm>
            <a:off x="660" y="9172760"/>
            <a:ext cx="24382680" cy="4583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Rechteck"/>
          <p:cNvSpPr/>
          <p:nvPr/>
        </p:nvSpPr>
        <p:spPr>
          <a:xfrm>
            <a:off x="0" y="6889642"/>
            <a:ext cx="5957293" cy="6858001"/>
          </a:xfrm>
          <a:prstGeom prst="rect">
            <a:avLst/>
          </a:prstGeom>
          <a:solidFill>
            <a:srgbClr val="0041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BEREIC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81309" y="9702857"/>
            <a:ext cx="4738868" cy="636979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2900" b="1" cap="all" spc="290"/>
            </a:lvl1pPr>
          </a:lstStyle>
          <a:p>
            <a:r>
              <a:t>BEREICH</a:t>
            </a:r>
          </a:p>
        </p:txBody>
      </p:sp>
      <p:pic>
        <p:nvPicPr>
          <p:cNvPr id="2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5" y="7641414"/>
            <a:ext cx="4359983" cy="1495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räsentationsuntertitel - Arial Regular 35p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564738" y="11828838"/>
            <a:ext cx="17181594" cy="1083591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004179"/>
                </a:solidFill>
              </a:defRPr>
            </a:lvl1pPr>
          </a:lstStyle>
          <a:p>
            <a:r>
              <a:t>Präsentationsuntertitel - Arial Regular 35pt</a:t>
            </a:r>
          </a:p>
        </p:txBody>
      </p:sp>
      <p:sp>
        <p:nvSpPr>
          <p:cNvPr id="24" name="Präsentationstitel - Arial Bold 80p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6564738" y="9672814"/>
            <a:ext cx="17181594" cy="2078935"/>
          </a:xfrm>
          <a:prstGeom prst="rect">
            <a:avLst/>
          </a:prstGeom>
        </p:spPr>
        <p:txBody>
          <a:bodyPr anchor="b"/>
          <a:lstStyle>
            <a:lvl1pPr defTabSz="2438338">
              <a:defRPr sz="8000" b="1" spc="-159">
                <a:solidFill>
                  <a:srgbClr val="004179"/>
                </a:solidFill>
              </a:defRPr>
            </a:lvl1pPr>
          </a:lstStyle>
          <a:p>
            <a:r>
              <a:t>Präsentationstitel - Arial Bold 80pt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CC242B9-5544-EFDC-A553-99A504E87F8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81252" y="12392095"/>
            <a:ext cx="4738868" cy="461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368DDEFF-B4F0-0F30-37C7-349AF2CEE5A9}"/>
              </a:ext>
            </a:extLst>
          </p:cNvPr>
          <p:cNvSpPr txBox="1">
            <a:spLocks/>
          </p:cNvSpPr>
          <p:nvPr userDrawn="1"/>
        </p:nvSpPr>
        <p:spPr>
          <a:xfrm>
            <a:off x="23113573" y="13138492"/>
            <a:ext cx="569388" cy="323165"/>
          </a:xfrm>
          <a:prstGeom prst="rect">
            <a:avLst/>
          </a:prstGeom>
          <a:ln w="12700">
            <a:miter lim="400000"/>
          </a:ln>
        </p:spPr>
        <p:txBody>
          <a:bodyPr vert="horz" wrap="none" lIns="91440" tIns="45720" rIns="91440" bIns="4572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427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0F7553-4C22-89C4-CE9E-A298A6F7C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252" y="11849767"/>
            <a:ext cx="4738868" cy="50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568C4B-BF79-0FA8-60A2-5BE50F09DF0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1" name="Text in Arial Regular 35pt - Highlights in bold oder kursiv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08391" y="3520977"/>
            <a:ext cx="10572197" cy="8941702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spcBef>
                <a:spcPts val="3000"/>
              </a:spcBef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Text in Arial Regular 35pt - Highlights in bold oder kursiv</a:t>
            </a:r>
          </a:p>
        </p:txBody>
      </p:sp>
      <p:sp>
        <p:nvSpPr>
          <p:cNvPr id="122" name="Text in Arial Bold 35p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998260" y="3520977"/>
            <a:ext cx="10572197" cy="8941702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spcBef>
                <a:spcPts val="3000"/>
              </a:spcBef>
              <a:defRPr sz="3500">
                <a:solidFill>
                  <a:srgbClr val="000000"/>
                </a:solidFill>
              </a:defRPr>
            </a:lvl1pPr>
          </a:lstStyle>
          <a:p>
            <a:r>
              <a:t>Text in Arial Bold 35pt</a:t>
            </a:r>
          </a:p>
        </p:txBody>
      </p:sp>
      <p:sp>
        <p:nvSpPr>
          <p:cNvPr id="123" name="Headline in Arial Bold 45p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21641" y="2409803"/>
            <a:ext cx="10572197" cy="644197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defRPr sz="4200" b="1">
                <a:solidFill>
                  <a:srgbClr val="E63C0A"/>
                </a:solidFill>
              </a:defRPr>
            </a:lvl1pPr>
          </a:lstStyle>
          <a:p>
            <a:r>
              <a:t>Headline in Arial Bold 45pt</a:t>
            </a:r>
          </a:p>
        </p:txBody>
      </p:sp>
      <p:sp>
        <p:nvSpPr>
          <p:cNvPr id="124" name="Headline in Arial Bold 45p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2998260" y="2409803"/>
            <a:ext cx="10572197" cy="644197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defRPr sz="4200" b="1">
                <a:solidFill>
                  <a:srgbClr val="E63C0A"/>
                </a:solidFill>
              </a:defRPr>
            </a:lvl1pPr>
          </a:lstStyle>
          <a:p>
            <a:r>
              <a:t>Headline in Arial Bold 45pt</a:t>
            </a:r>
          </a:p>
        </p:txBody>
      </p:sp>
      <p:sp>
        <p:nvSpPr>
          <p:cNvPr id="125" name="Folientitel - Arial Bold 55p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pic>
        <p:nvPicPr>
          <p:cNvPr id="12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7B7D91C-CA59-0FDC-C618-D3A76E53D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D2205AB7-92E4-01D8-DA22-6DEF3C5F4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20D9811-BE08-E3DA-E3BA-8E8B709D8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5" name="pexels-startup-stock-photos-7096.jpeg"/>
          <p:cNvSpPr>
            <a:spLocks noGrp="1"/>
          </p:cNvSpPr>
          <p:nvPr>
            <p:ph type="pic" sz="quarter" idx="21"/>
          </p:nvPr>
        </p:nvSpPr>
        <p:spPr>
          <a:xfrm>
            <a:off x="15530422" y="1977519"/>
            <a:ext cx="7884002" cy="5256001"/>
          </a:xfrm>
          <a:prstGeom prst="rect">
            <a:avLst/>
          </a:prstGeom>
          <a:blipFill>
            <a:blip r:embed="rId2"/>
            <a:stretch>
              <a:fillRect l="-7817" r="-7817"/>
            </a:stretch>
          </a:blipFill>
        </p:spPr>
        <p:txBody>
          <a:bodyPr lIns="91439" tIns="45719" rIns="91439" bIns="45719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  <a:endParaRPr/>
          </a:p>
        </p:txBody>
      </p:sp>
      <p:sp>
        <p:nvSpPr>
          <p:cNvPr id="136" name="pexels-andrea-piacquadio-3807741.jpeg"/>
          <p:cNvSpPr>
            <a:spLocks noGrp="1"/>
          </p:cNvSpPr>
          <p:nvPr>
            <p:ph type="pic" sz="quarter" idx="22"/>
          </p:nvPr>
        </p:nvSpPr>
        <p:spPr>
          <a:xfrm>
            <a:off x="15543556" y="7636497"/>
            <a:ext cx="7857847" cy="5239063"/>
          </a:xfrm>
          <a:prstGeom prst="rect">
            <a:avLst/>
          </a:prstGeom>
          <a:blipFill>
            <a:blip r:embed="rId3"/>
            <a:stretch>
              <a:fillRect l="-7817" r="-7817"/>
            </a:stretch>
          </a:blipFill>
        </p:spPr>
        <p:txBody>
          <a:bodyPr lIns="91439" tIns="45719" rIns="91439" bIns="45719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  <a:endParaRPr/>
          </a:p>
        </p:txBody>
      </p:sp>
      <p:sp>
        <p:nvSpPr>
          <p:cNvPr id="137" name="pexels-abby-chung-1106468.jpeg"/>
          <p:cNvSpPr>
            <a:spLocks noGrp="1"/>
          </p:cNvSpPr>
          <p:nvPr>
            <p:ph type="pic" idx="23"/>
          </p:nvPr>
        </p:nvSpPr>
        <p:spPr>
          <a:xfrm>
            <a:off x="1107441" y="1977519"/>
            <a:ext cx="14132560" cy="10909301"/>
          </a:xfrm>
          <a:prstGeom prst="rect">
            <a:avLst/>
          </a:prstGeom>
          <a:blipFill>
            <a:blip r:embed="rId4"/>
            <a:srcRect/>
            <a:stretch>
              <a:fillRect l="-7817" r="-7817"/>
            </a:stretch>
          </a:blipFill>
        </p:spPr>
        <p:txBody>
          <a:bodyPr lIns="91439" tIns="45719" rIns="91439" bIns="45719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  <a:endParaRPr/>
          </a:p>
        </p:txBody>
      </p:sp>
      <p:sp>
        <p:nvSpPr>
          <p:cNvPr id="138" name="Collagenvorschlag - Durch Klicken anpassen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Collagenvorschlag - Durch Klicken anpassen</a:t>
            </a:r>
          </a:p>
        </p:txBody>
      </p:sp>
      <p:pic>
        <p:nvPicPr>
          <p:cNvPr id="139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F2F52F89-B7A5-3520-11BE-6B58A38E0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B15A93F-4D39-D24E-D8DB-BC2C3ADD4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8992DB12-248C-3B86-F8FC-2CD5443C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8" name="pexels-abby-chung-1106468.jpeg"/>
          <p:cNvSpPr>
            <a:spLocks noGrp="1"/>
          </p:cNvSpPr>
          <p:nvPr>
            <p:ph type="pic" idx="21"/>
          </p:nvPr>
        </p:nvSpPr>
        <p:spPr>
          <a:xfrm>
            <a:off x="1127760" y="1950719"/>
            <a:ext cx="22432550" cy="10829627"/>
          </a:xfrm>
          <a:prstGeom prst="rect">
            <a:avLst/>
          </a:prstGeom>
          <a:blipFill>
            <a:blip r:embed="rId2"/>
            <a:srcRect/>
            <a:stretch>
              <a:fillRect t="-18596" b="-18596"/>
            </a:stretch>
          </a:blipFill>
        </p:spPr>
        <p:txBody>
          <a:bodyPr lIns="91439" tIns="45719" rIns="91439" bIns="45719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  <a:endParaRPr/>
          </a:p>
        </p:txBody>
      </p:sp>
      <p:sp>
        <p:nvSpPr>
          <p:cNvPr id="149" name="Folientit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pic>
        <p:nvPicPr>
          <p:cNvPr id="150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62A3004-8EE2-281E-4D78-434F09D8E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D233F4F-9C2D-649F-DCFA-766F680E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2A18CEF-BA60-A80D-E4A7-306044F0D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jonathan-marchal-upxanu55w80-unsplash.jpg"/>
          <p:cNvSpPr>
            <a:spLocks noGrp="1"/>
          </p:cNvSpPr>
          <p:nvPr>
            <p:ph type="pic" idx="21"/>
          </p:nvPr>
        </p:nvSpPr>
        <p:spPr>
          <a:xfrm>
            <a:off x="13097435" y="2182689"/>
            <a:ext cx="10462875" cy="10515997"/>
          </a:xfrm>
          <a:prstGeom prst="rect">
            <a:avLst/>
          </a:prstGeom>
          <a:blipFill>
            <a:blip r:embed="rId2"/>
            <a:srcRect/>
            <a:stretch>
              <a:fillRect l="-25388" r="-25388"/>
            </a:stretch>
          </a:blipFill>
        </p:spPr>
        <p:txBody>
          <a:bodyPr lIns="91439" tIns="45719" rIns="91439" bIns="45719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Bild durch Klicken auf Symbol hinzufügen</a:t>
            </a:r>
            <a:endParaRPr/>
          </a:p>
        </p:txBody>
      </p:sp>
      <p:sp>
        <p:nvSpPr>
          <p:cNvPr id="33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" name="Text in Arial Regular 35pt - Highlights in bold oder kursiv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408391" y="2176484"/>
            <a:ext cx="11413529" cy="10515998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spcBef>
                <a:spcPts val="3000"/>
              </a:spcBef>
              <a:defRPr sz="3500">
                <a:solidFill>
                  <a:srgbClr val="000000"/>
                </a:solidFill>
              </a:defRPr>
            </a:lvl1pPr>
          </a:lstStyle>
          <a:p>
            <a:r>
              <a:t>Text in Arial Regular 35pt - Highlights in bold </a:t>
            </a:r>
            <a:r>
              <a:rPr err="1"/>
              <a:t>oder</a:t>
            </a:r>
            <a:r>
              <a:t> </a:t>
            </a:r>
            <a:r>
              <a:rPr err="1"/>
              <a:t>kursiv</a:t>
            </a:r>
            <a:endParaRPr/>
          </a:p>
        </p:txBody>
      </p:sp>
      <p:pic>
        <p:nvPicPr>
          <p:cNvPr id="35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Folientitel - Arial Bold 55p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6406F13-560E-9249-3E95-9B24A3139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983EA3A-091F-F475-6147-2C4B36814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C5AC5EF-2D02-29D6-ADD2-DD6F7B4F7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" name="Text in Arial Regular 35pt - Highlights in bold oder kursiv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08391" y="2176484"/>
            <a:ext cx="11489166" cy="10515998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spcBef>
                <a:spcPts val="3000"/>
              </a:spcBef>
              <a:defRPr sz="3500">
                <a:solidFill>
                  <a:srgbClr val="000000"/>
                </a:solidFill>
              </a:defRPr>
            </a:lvl1pPr>
          </a:lstStyle>
          <a:p>
            <a:r>
              <a:t>Text in Arial Regular 35pt - Highlights in bold oder kursiv</a:t>
            </a:r>
          </a:p>
        </p:txBody>
      </p:sp>
      <p:pic>
        <p:nvPicPr>
          <p:cNvPr id="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Objektplatzhalter"/>
          <p:cNvSpPr txBox="1">
            <a:spLocks noGrp="1"/>
          </p:cNvSpPr>
          <p:nvPr>
            <p:ph sz="half" idx="3"/>
          </p:nvPr>
        </p:nvSpPr>
        <p:spPr>
          <a:xfrm>
            <a:off x="13300405" y="2182974"/>
            <a:ext cx="10302479" cy="10515428"/>
          </a:xfrm>
          <a:prstGeom prst="rect">
            <a:avLst/>
          </a:prstGeom>
        </p:spPr>
        <p:txBody>
          <a:bodyPr anchor="ctr"/>
          <a:lstStyle>
            <a:lvl1pPr>
              <a:defRPr>
                <a:noFill/>
              </a:defRPr>
            </a:lvl1pPr>
          </a:lstStyle>
          <a:p>
            <a:pPr lvl="0" algn="ctr" defTabSz="2438338">
              <a:defRPr sz="5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de-DE"/>
              <a:t>Mastertextformat bearbeiten</a:t>
            </a:r>
          </a:p>
        </p:txBody>
      </p:sp>
      <p:sp>
        <p:nvSpPr>
          <p:cNvPr id="48" name="Folientitel - Arial Bold 55p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BC394C1-6861-57F4-5257-37C7E6010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5A674D4-6710-E1A7-8FF9-64AB5E3A315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1ABA3FF-B636-2BB3-319C-3A892C244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" name="Bullet Points in Arial Regular 35pt - in kurz und lang"/>
          <p:cNvSpPr txBox="1">
            <a:spLocks noGrp="1"/>
          </p:cNvSpPr>
          <p:nvPr>
            <p:ph type="body" idx="21" hasCustomPrompt="1"/>
          </p:nvPr>
        </p:nvSpPr>
        <p:spPr>
          <a:xfrm>
            <a:off x="1307445" y="2176484"/>
            <a:ext cx="21769110" cy="10286195"/>
          </a:xfrm>
          <a:prstGeom prst="rect">
            <a:avLst/>
          </a:prstGeom>
        </p:spPr>
        <p:txBody>
          <a:bodyPr>
            <a:noAutofit/>
          </a:bodyPr>
          <a:lstStyle>
            <a:lvl1pPr marL="609599" indent="-609599" defTabSz="2438338">
              <a:spcBef>
                <a:spcPts val="4500"/>
              </a:spcBef>
              <a:buClr>
                <a:srgbClr val="004179"/>
              </a:buClr>
              <a:buSzPct val="123000"/>
              <a:buChar char="•"/>
              <a:defRPr sz="3500">
                <a:solidFill>
                  <a:srgbClr val="000000"/>
                </a:solidFill>
              </a:defRPr>
            </a:lvl1pPr>
          </a:lstStyle>
          <a:p>
            <a:r>
              <a:t>Bullet Points in Arial Regular 35pt - in kurz und lang</a:t>
            </a:r>
          </a:p>
        </p:txBody>
      </p:sp>
      <p:sp>
        <p:nvSpPr>
          <p:cNvPr id="58" name="Folientitel - Arial Bold 55p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pic>
        <p:nvPicPr>
          <p:cNvPr id="5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1332816-A5A1-844D-062F-0E401A008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293553F2-C694-EA45-3895-194FAD847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D0DAC11-E39E-09BA-F533-73E0611D0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" name="Text in Arial Regular 35pt - Highlights in bold oder kursiv"/>
          <p:cNvSpPr txBox="1">
            <a:spLocks noGrp="1"/>
          </p:cNvSpPr>
          <p:nvPr>
            <p:ph type="body" idx="21" hasCustomPrompt="1"/>
          </p:nvPr>
        </p:nvSpPr>
        <p:spPr>
          <a:xfrm>
            <a:off x="1408391" y="2176484"/>
            <a:ext cx="21769109" cy="10286195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spcBef>
                <a:spcPts val="3000"/>
              </a:spcBef>
              <a:defRPr sz="3500">
                <a:solidFill>
                  <a:srgbClr val="000000"/>
                </a:solidFill>
              </a:defRPr>
            </a:lvl1pPr>
          </a:lstStyle>
          <a:p>
            <a:r>
              <a:t>Text in Arial Regular 35pt - Highlights in bold oder kursiv</a:t>
            </a:r>
          </a:p>
        </p:txBody>
      </p:sp>
      <p:sp>
        <p:nvSpPr>
          <p:cNvPr id="69" name="Folientitel - Arial Bold 55p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pic>
        <p:nvPicPr>
          <p:cNvPr id="7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9DE4A71-F609-4A53-0A97-17A42223F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986969AF-8D29-20C3-8B7C-1B9DDE73C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8F89EBA-5378-BD56-608E-20F008E30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apite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lachura _ photography -40_1.jpg" descr="blachura _ photography -40_1.jpg"/>
          <p:cNvPicPr>
            <a:picLocks noChangeAspect="1"/>
          </p:cNvPicPr>
          <p:nvPr/>
        </p:nvPicPr>
        <p:blipFill>
          <a:blip r:embed="rId2"/>
          <a:srcRect t="22772"/>
          <a:stretch>
            <a:fillRect/>
          </a:stretch>
        </p:blipFill>
        <p:spPr>
          <a:xfrm>
            <a:off x="-9565" y="-19050"/>
            <a:ext cx="24382802" cy="1255493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Linien"/>
          <p:cNvSpPr/>
          <p:nvPr/>
        </p:nvSpPr>
        <p:spPr>
          <a:xfrm>
            <a:off x="823690" y="1596568"/>
            <a:ext cx="19182691" cy="4380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12" y="21600"/>
                </a:ln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chteck"/>
          <p:cNvSpPr/>
          <p:nvPr/>
        </p:nvSpPr>
        <p:spPr>
          <a:xfrm>
            <a:off x="660" y="9172760"/>
            <a:ext cx="24382680" cy="4583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" name="Rechteck"/>
          <p:cNvSpPr/>
          <p:nvPr/>
        </p:nvSpPr>
        <p:spPr>
          <a:xfrm>
            <a:off x="-29980" y="6889642"/>
            <a:ext cx="1657243" cy="6858001"/>
          </a:xfrm>
          <a:prstGeom prst="rect">
            <a:avLst/>
          </a:prstGeom>
          <a:solidFill>
            <a:srgbClr val="0041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" name="Kapiteltitel - Arial Bold 80pt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14824" y="10236200"/>
            <a:ext cx="21289037" cy="1518709"/>
          </a:xfrm>
          <a:prstGeom prst="rect">
            <a:avLst/>
          </a:prstGeom>
        </p:spPr>
        <p:txBody>
          <a:bodyPr/>
          <a:lstStyle>
            <a:lvl1pPr defTabSz="2438338">
              <a:defRPr sz="8000" b="1" spc="-159">
                <a:solidFill>
                  <a:srgbClr val="004179"/>
                </a:solidFill>
              </a:defRPr>
            </a:lvl1pPr>
          </a:lstStyle>
          <a:p>
            <a:r>
              <a:t>Kapiteltitel - Arial Bold 80pt</a:t>
            </a:r>
          </a:p>
        </p:txBody>
      </p:sp>
      <p:pic>
        <p:nvPicPr>
          <p:cNvPr id="8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E0915FB-B74C-9C72-05B5-009180B82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AEA2E6C-8E2F-4EB4-3A09-AC97BF6BE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721397" y="9554121"/>
            <a:ext cx="484487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72158B3-B282-5AE8-BAB1-082C9B094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pite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Kapiteltitel - Arial Bold 80p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08391" y="4533900"/>
            <a:ext cx="21769109" cy="4648200"/>
          </a:xfrm>
          <a:prstGeom prst="rect">
            <a:avLst/>
          </a:prstGeom>
        </p:spPr>
        <p:txBody>
          <a:bodyPr anchor="ctr"/>
          <a:lstStyle>
            <a:lvl1pPr defTabSz="2438338">
              <a:lnSpc>
                <a:spcPct val="80000"/>
              </a:lnSpc>
              <a:defRPr sz="8600" b="1" spc="-171"/>
            </a:lvl1pPr>
          </a:lstStyle>
          <a:p>
            <a:r>
              <a:t>Kapiteltitel - Arial Bold 80pt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0510CDF-E479-48FD-F461-86EAAFD9B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E600D0F2-3519-6D52-7433-21B226EFF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F38F776-7FEE-8D90-88A3-B3A2468ED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apitel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" descr="Bild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5780468" y="1493958"/>
            <a:ext cx="12823064" cy="11236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" name="Kapiteltitel - Arial Bold 80p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08391" y="4533900"/>
            <a:ext cx="21769109" cy="4648200"/>
          </a:xfrm>
          <a:prstGeom prst="rect">
            <a:avLst/>
          </a:prstGeom>
        </p:spPr>
        <p:txBody>
          <a:bodyPr anchor="ctr"/>
          <a:lstStyle>
            <a:lvl1pPr defTabSz="2438338">
              <a:lnSpc>
                <a:spcPct val="80000"/>
              </a:lnSpc>
              <a:defRPr sz="8600" b="1" spc="-171">
                <a:solidFill>
                  <a:srgbClr val="004179"/>
                </a:solidFill>
              </a:defRPr>
            </a:lvl1pPr>
          </a:lstStyle>
          <a:p>
            <a:r>
              <a:t>Kapiteltitel - Arial Bold 80pt</a:t>
            </a:r>
          </a:p>
        </p:txBody>
      </p:sp>
      <p:pic>
        <p:nvPicPr>
          <p:cNvPr id="102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F54A2091-D315-9877-0AD3-EB906A9DA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E7B2115-A23D-2BC3-8C8E-C82E678F1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813BD9C0-D0B9-C647-12B0-503A48E1A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417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1" name="Folientitel - Arial Bold 55pt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31873" y="341882"/>
            <a:ext cx="19022752" cy="1148718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b="1" spc="-110">
                <a:solidFill>
                  <a:srgbClr val="004179"/>
                </a:solidFill>
              </a:defRPr>
            </a:lvl1pPr>
          </a:lstStyle>
          <a:p>
            <a:r>
              <a:t>Folientitel - Arial Bold 55pt</a:t>
            </a:r>
          </a:p>
        </p:txBody>
      </p:sp>
      <p:pic>
        <p:nvPicPr>
          <p:cNvPr id="1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9F725126-DA71-72D4-1F99-F81B6C2FB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EE1F4C-97AC-9B62-BC07-22885CFC1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0" i="0">
                <a:solidFill>
                  <a:srgbClr val="0042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Name Autor/Autorin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65EB264-79A2-962F-FD87-30CDCD8BD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13573" y="13138492"/>
            <a:ext cx="569388" cy="323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00427D"/>
                </a:solidFill>
              </a:defRPr>
            </a:lvl1pPr>
          </a:lstStyle>
          <a:p>
            <a:fld id="{B4A267E7-2FB9-D546-B4CB-4B505A6AD9B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" descr="Bil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274" y="0"/>
            <a:ext cx="244425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 descr="Bild"/>
          <p:cNvPicPr>
            <a:picLocks noChangeAspect="1"/>
          </p:cNvPicPr>
          <p:nvPr/>
        </p:nvPicPr>
        <p:blipFill>
          <a:blip r:embed="rId15">
            <a:alphaModFix amt="85274"/>
          </a:blip>
          <a:stretch>
            <a:fillRect/>
          </a:stretch>
        </p:blipFill>
        <p:spPr>
          <a:xfrm>
            <a:off x="5780468" y="1493958"/>
            <a:ext cx="12823064" cy="112360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ien"/>
          <p:cNvSpPr/>
          <p:nvPr/>
        </p:nvSpPr>
        <p:spPr>
          <a:xfrm>
            <a:off x="823690" y="1596568"/>
            <a:ext cx="19182691" cy="1136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" name="Bild" descr="Bil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28254" y="935654"/>
            <a:ext cx="2921519" cy="63077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2077523" y="3537940"/>
            <a:ext cx="21971004" cy="2985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 der Präsentation</a:t>
            </a:r>
          </a:p>
        </p:txBody>
      </p:sp>
      <p:sp>
        <p:nvSpPr>
          <p:cNvPr id="7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72369" y="672472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22654" y="13144331"/>
            <a:ext cx="326195" cy="3112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hdr="0"/>
  <p:txStyles>
    <p:titleStyle>
      <a:lvl1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-171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1D93E8-E09F-421B-7846-374733082B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45719" tIns="45719" rIns="45719" bIns="45719" anchor="t">
            <a:normAutofit/>
          </a:bodyPr>
          <a:lstStyle/>
          <a:p>
            <a:r>
              <a:rPr lang="de-DE"/>
              <a:t>PAC-MAN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0888EB9-40DD-D0F2-F282-7E8615904D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50800" tIns="50800" rIns="50800" bIns="50800" anchor="t">
            <a:normAutofit/>
          </a:bodyPr>
          <a:lstStyle/>
          <a:p>
            <a:r>
              <a:rPr lang="de-DE"/>
              <a:t>Die PAC - Fallstudie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3F36190-B906-96BF-AD7F-6CDFED869A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50800" tIns="50800" rIns="50800" bIns="50800" anchor="b">
            <a:noAutofit/>
          </a:bodyPr>
          <a:lstStyle/>
          <a:p>
            <a:r>
              <a:rPr lang="de-DE" sz="4000"/>
              <a:t>Wie kann das eigenverantwortliche Arbeiten mit der Unterstützung von </a:t>
            </a:r>
            <a:r>
              <a:rPr lang="de-DE" sz="4000" err="1"/>
              <a:t>Flipped</a:t>
            </a:r>
            <a:r>
              <a:rPr lang="de-DE" sz="4000"/>
              <a:t> Classroom in der kommunalen Beratungspraxis gefördert werden?</a:t>
            </a:r>
          </a:p>
          <a:p>
            <a:endParaRPr lang="de-DE" sz="400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3E9D5D-982D-EB54-04A6-EA0D705BD3B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B10DD0-B240-8F7A-9657-55608A6ED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 &amp; Lina Freutel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599D40-EB04-77FA-C0F0-AA867399D23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69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D33B-5590-2ABB-E4A2-FA2FFEE74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A261A42-6985-082C-4CBE-654D93133C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err="1"/>
              <a:t>Courseware</a:t>
            </a:r>
            <a:r>
              <a:rPr lang="de-DE"/>
              <a:t> Flow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040450-F5C7-C4B7-44D0-D9DC93220E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63F89-32AF-9793-8872-66B79B652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2692E94D-67CF-2B11-5A66-41E033652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71BF34-1500-D7AA-5CE8-133063FE75AA}"/>
              </a:ext>
            </a:extLst>
          </p:cNvPr>
          <p:cNvSpPr/>
          <p:nvPr/>
        </p:nvSpPr>
        <p:spPr>
          <a:xfrm>
            <a:off x="1408391" y="12776807"/>
            <a:ext cx="10742980" cy="1346609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07CACBE-9483-30C7-ABEF-D132F3D9FE23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fik 12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BBD4E5D-53FD-0DF9-F5C0-FAB083B5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6" y="4683376"/>
            <a:ext cx="7502041" cy="4485985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021160B-9A19-BF98-FF6A-8EAA1B271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7331926"/>
              </p:ext>
            </p:extLst>
          </p:nvPr>
        </p:nvGraphicFramePr>
        <p:xfrm>
          <a:off x="11623877" y="4093387"/>
          <a:ext cx="10320758" cy="614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8149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DE75-E328-8F04-9B86-3304A6A0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4D377-74F0-236D-D562-8C58A6BD3FE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375827" y="1902164"/>
            <a:ext cx="10773161" cy="10305486"/>
          </a:xfrm>
        </p:spPr>
        <p:txBody>
          <a:bodyPr lIns="50800" tIns="50800" rIns="50800" bIns="5080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Einzelne fachliche Inhalte </a:t>
            </a:r>
            <a:endParaRPr lang="de-DE" dirty="0">
              <a:solidFill>
                <a:srgbClr val="00427D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de-DE" sz="2800" dirty="0">
                <a:solidFill>
                  <a:srgbClr val="00427D"/>
                </a:solidFill>
                <a:ea typeface="Calibri"/>
              </a:rPr>
              <a:t>Kommunalrecht, Umweltrecht etc.</a:t>
            </a:r>
          </a:p>
          <a:p>
            <a:pPr marL="914400" lvl="1" indent="-457200">
              <a:buFont typeface="Arial"/>
              <a:buChar char="•"/>
            </a:pPr>
            <a:r>
              <a:rPr lang="de-DE" sz="2800" dirty="0">
                <a:solidFill>
                  <a:srgbClr val="00427D"/>
                </a:solidFill>
                <a:ea typeface="Calibri"/>
              </a:rPr>
              <a:t>Grundlagen der strategischen Analyse (SWAT etc.)</a:t>
            </a:r>
          </a:p>
          <a:p>
            <a:pPr marL="914400" lvl="1" indent="-457200">
              <a:buFont typeface="Arial"/>
              <a:buChar char="•"/>
            </a:pPr>
            <a:r>
              <a:rPr lang="de-DE" sz="2800" dirty="0">
                <a:solidFill>
                  <a:srgbClr val="00427D"/>
                </a:solidFill>
                <a:ea typeface="Calibri"/>
              </a:rPr>
              <a:t>Spezifische Themen der Kommune(n)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Vorbereitung und vertraut machen mit der Kommune und deren Fallsituation </a:t>
            </a:r>
            <a:endParaRPr lang="de-DE" dirty="0">
              <a:solidFill>
                <a:srgbClr val="00427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Entwicklung der Ideen (Kreativitätstechniken)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Ausarbeitung von Lösungsansätzen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Vorbereitung auf Abschlusspräsentation 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  <a:ea typeface="Calibri"/>
              </a:rPr>
              <a:t>Ausarbeitung OER Material </a:t>
            </a:r>
          </a:p>
          <a:p>
            <a:endParaRPr lang="en-US" dirty="0">
              <a:solidFill>
                <a:srgbClr val="00427D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25F3D-C0E7-17E2-4B05-8AAB85AAF8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err="1"/>
              <a:t>Präsenztermine</a:t>
            </a:r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09EEA-C57A-B523-67C0-5F44759C10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AEF4A-01B2-1767-353C-A785ED9BB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53CA927-00C5-20CB-78DF-8FD8C0A67434}"/>
              </a:ext>
            </a:extLst>
          </p:cNvPr>
          <p:cNvSpPr/>
          <p:nvPr/>
        </p:nvSpPr>
        <p:spPr>
          <a:xfrm>
            <a:off x="1386276" y="12779163"/>
            <a:ext cx="11346282" cy="1276027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4329CA4-DF0E-C431-9FE0-C7F9CD5610BF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Grafik 8" descr="Nahaufnahme einer Frau im Klassenzimmer">
            <a:extLst>
              <a:ext uri="{FF2B5EF4-FFF2-40B4-BE49-F238E27FC236}">
                <a16:creationId xmlns:a16="http://schemas.microsoft.com/office/drawing/2014/main" id="{EEA35339-2ECB-63AB-778E-DE542EAC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688" y="3011018"/>
            <a:ext cx="11657611" cy="7699170"/>
          </a:xfrm>
          <a:prstGeom prst="rect">
            <a:avLst/>
          </a:prstGeom>
        </p:spPr>
      </p:pic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8ADA41C2-F8F9-7213-6CF4-257C963F8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26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Baum, Gebäude, Wasser enthält.&#10;&#10;KI-generierte Inhalte können fehlerhaft sein.">
            <a:extLst>
              <a:ext uri="{FF2B5EF4-FFF2-40B4-BE49-F238E27FC236}">
                <a16:creationId xmlns:a16="http://schemas.microsoft.com/office/drawing/2014/main" id="{B2C23EB8-B999-E621-22E6-6373400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1341" y="2534104"/>
            <a:ext cx="9040670" cy="9040670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D5983B-5A12-A6AC-D65C-44140A15944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408391" y="2176484"/>
            <a:ext cx="11413529" cy="10515998"/>
          </a:xfrm>
        </p:spPr>
        <p:txBody>
          <a:bodyPr lIns="50800" tIns="50800" rIns="50800" bIns="50800" anchor="t">
            <a:noAutofit/>
          </a:bodyPr>
          <a:lstStyle/>
          <a:p>
            <a:r>
              <a:rPr lang="de-DE" dirty="0">
                <a:solidFill>
                  <a:srgbClr val="00427D"/>
                </a:solidFill>
              </a:rPr>
              <a:t>42 UE direkt vor Ort in der Kommune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Kommunikation mit den Beteiligten (u. a. kommunalen Politiker*innen) vor Ort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Ortsbegehung für die Situationsanalyse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Sammeln der strategischen Optionen, Arbeit in Teams zur Entwicklung und Bewertung strategischer Pläne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Teilnahme an Ratssitzungen</a:t>
            </a:r>
            <a:br>
              <a:rPr lang="de-DE" dirty="0">
                <a:solidFill>
                  <a:srgbClr val="00427D"/>
                </a:solidFill>
              </a:rPr>
            </a:br>
            <a:r>
              <a:rPr lang="de-DE" dirty="0">
                <a:solidFill>
                  <a:srgbClr val="00427D"/>
                </a:solidFill>
              </a:rPr>
              <a:t>    Besprechung und Bewertung von strategischen Optionen</a:t>
            </a:r>
          </a:p>
          <a:p>
            <a:endParaRPr lang="de-DE" dirty="0">
              <a:solidFill>
                <a:srgbClr val="00427D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DB0380-6553-BE26-8209-791828B2C3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73" y="341882"/>
            <a:ext cx="19022752" cy="11487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Praxisphase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FCBFA4-9B62-3734-E5ED-F7172B208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066A09-9DED-1A5E-9620-597DB3547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9737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E813078D-F0C4-9EA3-4ECE-56649CAF5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B2C515D-C8CB-691D-80B9-F3BF173BFAE0}"/>
              </a:ext>
            </a:extLst>
          </p:cNvPr>
          <p:cNvSpPr/>
          <p:nvPr/>
        </p:nvSpPr>
        <p:spPr>
          <a:xfrm>
            <a:off x="1409365" y="12776807"/>
            <a:ext cx="12419319" cy="1346609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1E398D9-A1E2-B00E-019C-6868C6A8ECDA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FB5EC0-7A4A-58EF-DE67-82915C0D0994}"/>
              </a:ext>
            </a:extLst>
          </p:cNvPr>
          <p:cNvSpPr/>
          <p:nvPr/>
        </p:nvSpPr>
        <p:spPr>
          <a:xfrm>
            <a:off x="1977738" y="7555460"/>
            <a:ext cx="585864" cy="346086"/>
          </a:xfrm>
          <a:prstGeom prst="rightArrow">
            <a:avLst/>
          </a:prstGeom>
          <a:solidFill>
            <a:srgbClr val="00427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6336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E8B79-76EE-05A5-95D9-D5F54D89E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5F84E43-F0E9-A567-E2BB-FAC94D82D9A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408391" y="2176484"/>
            <a:ext cx="9214340" cy="10612453"/>
          </a:xfrm>
        </p:spPr>
        <p:txBody>
          <a:bodyPr lIns="50800" tIns="50800" rIns="50800" bIns="50800" anchor="t">
            <a:noAutofit/>
          </a:bodyPr>
          <a:lstStyle/>
          <a:p>
            <a:r>
              <a:rPr lang="de-DE" dirty="0">
                <a:solidFill>
                  <a:srgbClr val="00427D"/>
                </a:solidFill>
              </a:rPr>
              <a:t>Präsentationsprüfung "Referat"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Lösungsideen für die Problemstellungen der Kommune(n)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Teilleistung des Referats:</a:t>
            </a:r>
            <a:br>
              <a:rPr lang="de-DE" dirty="0">
                <a:solidFill>
                  <a:srgbClr val="00427D"/>
                </a:solidFill>
              </a:rPr>
            </a:br>
            <a:r>
              <a:rPr lang="de-DE" dirty="0">
                <a:solidFill>
                  <a:srgbClr val="00427D"/>
                </a:solidFill>
              </a:rPr>
              <a:t>Schriftliche Ausarbeitung als Grundlage für die OER-Materialien  </a:t>
            </a:r>
          </a:p>
          <a:p>
            <a:endParaRPr lang="de-DE" dirty="0">
              <a:solidFill>
                <a:srgbClr val="00427D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CDBDB7-4B1D-8A78-8B68-7949ACE700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73" y="341882"/>
            <a:ext cx="19022752" cy="11487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Prüfung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324FDE-5BCA-2EA5-128A-25361D5BE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9DFB5F-CE5B-83DD-F03B-4D121BC38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5142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13</a:t>
            </a:fld>
            <a:endParaRPr lang="de-DE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00E189E-D5AF-4AD9-84A9-4754DD80A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9E7324F-B228-6E15-90A0-E963AE0F82CA}"/>
              </a:ext>
            </a:extLst>
          </p:cNvPr>
          <p:cNvSpPr/>
          <p:nvPr/>
        </p:nvSpPr>
        <p:spPr>
          <a:xfrm>
            <a:off x="1409365" y="12793538"/>
            <a:ext cx="13425298" cy="1467727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4BAECD7B-7777-479E-7095-AA8EBCA6A3E1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fik 6" descr="Person, die eine Präsentation hält">
            <a:extLst>
              <a:ext uri="{FF2B5EF4-FFF2-40B4-BE49-F238E27FC236}">
                <a16:creationId xmlns:a16="http://schemas.microsoft.com/office/drawing/2014/main" id="{C09D7B32-976C-EF31-EA5C-C37D00CF1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827" y="3404552"/>
            <a:ext cx="10899494" cy="73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49F7A8-0EF9-D85E-7591-353508F47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0A5C27-B696-8D66-5385-C67148A44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5142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pic>
        <p:nvPicPr>
          <p:cNvPr id="8" name="Grafik 7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EA8829DF-A86D-E555-DCC1-ECEDB4821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2486025"/>
            <a:ext cx="18145125" cy="87439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6B7DA55-A1E9-DCEE-30F3-1F09E61081F8}"/>
              </a:ext>
            </a:extLst>
          </p:cNvPr>
          <p:cNvSpPr txBox="1"/>
          <p:nvPr/>
        </p:nvSpPr>
        <p:spPr>
          <a:xfrm>
            <a:off x="3071172" y="11682287"/>
            <a:ext cx="181934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>
                <a:latin typeface="Arial"/>
                <a:ea typeface="+mn-lt"/>
                <a:cs typeface="Arial"/>
              </a:rPr>
              <a:t>https://www.twillo.de/edu-sharing/components/render/160da771-4acc-4599-be46-e5595c1b7c85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CB9BC2B5-C2AD-0608-9B1B-12537CEBF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A19A706-58ED-ED6C-C6C3-9403FA68C078}"/>
              </a:ext>
            </a:extLst>
          </p:cNvPr>
          <p:cNvSpPr/>
          <p:nvPr/>
        </p:nvSpPr>
        <p:spPr>
          <a:xfrm>
            <a:off x="1409365" y="12771143"/>
            <a:ext cx="14444463" cy="1261216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29181574-494C-52AE-10BE-7E00126AF9C5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0812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E49AB0-5282-60D1-4E04-0D3365ABC48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073477" y="5555005"/>
            <a:ext cx="16181109" cy="2616200"/>
          </a:xfrm>
        </p:spPr>
        <p:txBody>
          <a:bodyPr/>
          <a:lstStyle/>
          <a:p>
            <a:r>
              <a:rPr lang="de-DE" sz="4000"/>
              <a:t>Wie kann das eigenverantwortliche Arbeiten mit der Unterstützung von </a:t>
            </a:r>
            <a:r>
              <a:rPr lang="de-DE" sz="4000" err="1"/>
              <a:t>Flipped</a:t>
            </a:r>
            <a:r>
              <a:rPr lang="de-DE" sz="4000"/>
              <a:t> Classroom in der kommunalen Beratungspraxis gefördert werden?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E35FB3-FBD7-3988-E621-F73C44562E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F23DF4-8789-7981-D9F2-E0A250F26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6C4B25E2-9CF7-BF62-5B29-80FD117C5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931BCF0-BC22-79EA-BD29-0879D0CC122F}"/>
              </a:ext>
            </a:extLst>
          </p:cNvPr>
          <p:cNvSpPr/>
          <p:nvPr/>
        </p:nvSpPr>
        <p:spPr>
          <a:xfrm>
            <a:off x="1408391" y="12771143"/>
            <a:ext cx="15777264" cy="1467291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357FC9C-FC18-9EEE-DC70-CACDFD6FAB72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8917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4EE71-1E05-575D-62FA-67359AD38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B132F3-6DA4-908F-8A9C-90591C35E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73" y="341882"/>
            <a:ext cx="19022752" cy="11487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4000"/>
              <a:t>Wie kann das eigenverantwortliche Arbeiten mit der Unterstützung von </a:t>
            </a:r>
            <a:r>
              <a:rPr lang="de-DE" sz="4000" err="1"/>
              <a:t>Flipped</a:t>
            </a:r>
            <a:r>
              <a:rPr lang="de-DE" sz="4000"/>
              <a:t> Classroom in der kommunalen Beratungspraxis gefördert werden?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D9FA06-B8F1-CA70-965B-0946843BD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DE2B41-5B1B-6824-C138-2DB840568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5142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7EB90FF-B306-FE3B-C7B4-91BCDB239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F80188D-D996-FE8B-7CD9-4D284A7B982D}"/>
              </a:ext>
            </a:extLst>
          </p:cNvPr>
          <p:cNvSpPr/>
          <p:nvPr/>
        </p:nvSpPr>
        <p:spPr>
          <a:xfrm>
            <a:off x="1409365" y="12771143"/>
            <a:ext cx="17078891" cy="1524800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436190C-DF2E-CC75-F810-2D7439CF53B2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Grafik 9" descr="Ein Bild, das Text, Schrif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C8B45D64-FE5A-A292-C103-859DAB0C0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56" y="2386241"/>
            <a:ext cx="18288000" cy="93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9A02-2CD5-2272-3A76-AE78EBAE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D17F4C-96D4-5A01-BC7F-30883C217F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73" y="341882"/>
            <a:ext cx="19022752" cy="11487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Tobias zur PAC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2A4912-0997-BC35-0B2F-67C4BDF46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68DB94-4196-9603-44D0-413887927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5142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17</a:t>
            </a:fld>
            <a:endParaRPr lang="de-DE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6BD45641-0ADB-3C47-2641-7391B3564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0E0FD00-E80A-CD3F-74A3-95DCF439D5B9}"/>
              </a:ext>
            </a:extLst>
          </p:cNvPr>
          <p:cNvSpPr/>
          <p:nvPr/>
        </p:nvSpPr>
        <p:spPr>
          <a:xfrm>
            <a:off x="1432108" y="12781284"/>
            <a:ext cx="19113069" cy="1367521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508C0CFA-53E1-F8D8-E645-367FCB1581E3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Grafik 8" descr="Ein Bild, das Im Haus, Bücherregal, Person, Buch enthält.&#10;&#10;KI-generierte Inhalte können fehlerhaft sein.">
            <a:extLst>
              <a:ext uri="{FF2B5EF4-FFF2-40B4-BE49-F238E27FC236}">
                <a16:creationId xmlns:a16="http://schemas.microsoft.com/office/drawing/2014/main" id="{550100B0-543F-286A-6614-76AC63D9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83" y="4711931"/>
            <a:ext cx="4606027" cy="469917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71F8E0A-5DFB-3832-4069-723C9CBCF4C6}"/>
              </a:ext>
            </a:extLst>
          </p:cNvPr>
          <p:cNvSpPr/>
          <p:nvPr/>
        </p:nvSpPr>
        <p:spPr>
          <a:xfrm rot="-4500000" flipH="1">
            <a:off x="4260737" y="5500740"/>
            <a:ext cx="2481180" cy="2768646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6C550-7C76-F997-4E9D-0C9C31D8D417}"/>
              </a:ext>
            </a:extLst>
          </p:cNvPr>
          <p:cNvSpPr txBox="1"/>
          <p:nvPr/>
        </p:nvSpPr>
        <p:spPr>
          <a:xfrm>
            <a:off x="4378720" y="6260610"/>
            <a:ext cx="223001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„direkter Einblick in die Kommune“</a:t>
            </a:r>
            <a:endParaRPr lang="en-US">
              <a:solidFill>
                <a:srgbClr val="00427D"/>
              </a:solidFill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1214614-3048-6A54-C3D2-829257FB7E5D}"/>
              </a:ext>
            </a:extLst>
          </p:cNvPr>
          <p:cNvSpPr/>
          <p:nvPr/>
        </p:nvSpPr>
        <p:spPr>
          <a:xfrm>
            <a:off x="11256819" y="1887216"/>
            <a:ext cx="2155153" cy="1914609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D779A-97B2-E7AA-C6CA-E97C3DEFD500}"/>
              </a:ext>
            </a:extLst>
          </p:cNvPr>
          <p:cNvSpPr txBox="1"/>
          <p:nvPr/>
        </p:nvSpPr>
        <p:spPr>
          <a:xfrm>
            <a:off x="10874980" y="2500746"/>
            <a:ext cx="284733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„praktischer </a:t>
            </a:r>
            <a:endParaRPr lang="en-US">
              <a:solidFill>
                <a:srgbClr val="00427D"/>
              </a:solidFill>
              <a:latin typeface="Helvetica Neue"/>
              <a:cs typeface="Arial"/>
            </a:endParaRPr>
          </a:p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Ansatz“</a:t>
            </a:r>
            <a:endParaRPr lang="en-US">
              <a:solidFill>
                <a:srgbClr val="00427D"/>
              </a:solidFill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4B0B231-589F-09BF-939F-BB5849366119}"/>
              </a:ext>
            </a:extLst>
          </p:cNvPr>
          <p:cNvSpPr/>
          <p:nvPr/>
        </p:nvSpPr>
        <p:spPr>
          <a:xfrm rot="19740000" flipV="1">
            <a:off x="15770034" y="8860568"/>
            <a:ext cx="3778157" cy="3624521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4461D-D706-73CD-A217-666B9F618204}"/>
              </a:ext>
            </a:extLst>
          </p:cNvPr>
          <p:cNvSpPr txBox="1"/>
          <p:nvPr/>
        </p:nvSpPr>
        <p:spPr>
          <a:xfrm>
            <a:off x="15818263" y="9486258"/>
            <a:ext cx="365755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„Theoretischen Lerninhalte direkt auf reale Situationen anwenden und praxisorientiere Ansätze weiterzuentwickeln“ </a:t>
            </a:r>
            <a:endParaRPr lang="en-US">
              <a:solidFill>
                <a:srgbClr val="00427D"/>
              </a:solidFill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61D9F6B4-2C7D-B3D2-E17A-09BF3FECE736}"/>
              </a:ext>
            </a:extLst>
          </p:cNvPr>
          <p:cNvSpPr/>
          <p:nvPr/>
        </p:nvSpPr>
        <p:spPr>
          <a:xfrm rot="4620000">
            <a:off x="17396369" y="5004467"/>
            <a:ext cx="3381914" cy="3600713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7F92E2-C468-D4BE-241D-E9FF91061556}"/>
              </a:ext>
            </a:extLst>
          </p:cNvPr>
          <p:cNvSpPr txBox="1"/>
          <p:nvPr/>
        </p:nvSpPr>
        <p:spPr>
          <a:xfrm>
            <a:off x="17401780" y="5877872"/>
            <a:ext cx="33488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„Hohes Maß an Anschaulichkeit und Authentizität durch das Arbeiten mit einer realen Kommune“</a:t>
            </a:r>
            <a:endParaRPr lang="en-US">
              <a:solidFill>
                <a:srgbClr val="00427D"/>
              </a:solidFill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2C2A0284-11F3-1A4D-6C6A-1CDEF9290562}"/>
              </a:ext>
            </a:extLst>
          </p:cNvPr>
          <p:cNvSpPr/>
          <p:nvPr/>
        </p:nvSpPr>
        <p:spPr>
          <a:xfrm rot="2220000" flipH="1" flipV="1">
            <a:off x="4799413" y="9017255"/>
            <a:ext cx="3353587" cy="3248605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FF3A2D-3D59-DCCA-7980-B0A4FBBD5C45}"/>
              </a:ext>
            </a:extLst>
          </p:cNvPr>
          <p:cNvSpPr txBox="1"/>
          <p:nvPr/>
        </p:nvSpPr>
        <p:spPr>
          <a:xfrm>
            <a:off x="5244518" y="9507300"/>
            <a:ext cx="248079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„Positives Arbeitsklima im Austausch zwischen Kommune und HSVN“</a:t>
            </a:r>
            <a:endParaRPr lang="en-US" dirty="0">
              <a:solidFill>
                <a:srgbClr val="00427D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4A69338D-F8DD-8DC1-4D59-30D11C4AE11A}"/>
              </a:ext>
            </a:extLst>
          </p:cNvPr>
          <p:cNvSpPr/>
          <p:nvPr/>
        </p:nvSpPr>
        <p:spPr>
          <a:xfrm rot="1980000">
            <a:off x="15856267" y="2427422"/>
            <a:ext cx="2714448" cy="2501687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30CA92-F07C-9258-D2E7-168607DB701E}"/>
              </a:ext>
            </a:extLst>
          </p:cNvPr>
          <p:cNvSpPr txBox="1"/>
          <p:nvPr/>
        </p:nvSpPr>
        <p:spPr>
          <a:xfrm>
            <a:off x="15904222" y="2919676"/>
            <a:ext cx="261658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00427D"/>
                </a:solidFill>
                <a:latin typeface="Arial"/>
                <a:cs typeface="Arial"/>
              </a:rPr>
              <a:t>„offene und konstruktive Zusammenarbeit“</a:t>
            </a:r>
            <a:endParaRPr lang="en-US">
              <a:solidFill>
                <a:srgbClr val="00427D"/>
              </a:solidFill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808A96F6-E33F-898A-69C0-87B89BAFC723}"/>
              </a:ext>
            </a:extLst>
          </p:cNvPr>
          <p:cNvSpPr/>
          <p:nvPr/>
        </p:nvSpPr>
        <p:spPr>
          <a:xfrm rot="20340000" flipH="1">
            <a:off x="5649541" y="1860513"/>
            <a:ext cx="3008215" cy="2829879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0350FE-9B42-4CB3-506C-AFA9EA046E50}"/>
              </a:ext>
            </a:extLst>
          </p:cNvPr>
          <p:cNvSpPr txBox="1"/>
          <p:nvPr/>
        </p:nvSpPr>
        <p:spPr>
          <a:xfrm>
            <a:off x="5837372" y="2671600"/>
            <a:ext cx="263512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„Herzlichkeit und Dankbarkeit der Kommune“</a:t>
            </a:r>
            <a:endParaRPr lang="en-US" dirty="0">
              <a:solidFill>
                <a:srgbClr val="0042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67222-01A3-36E3-613C-35687965A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FD5FF1-BC23-5DD7-EED7-AB37435DE9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73" y="341882"/>
            <a:ext cx="19022752" cy="11487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Hr. </a:t>
            </a:r>
            <a:r>
              <a:rPr lang="de-DE" err="1"/>
              <a:t>Liebmeyer</a:t>
            </a:r>
            <a:r>
              <a:rPr lang="de-DE"/>
              <a:t> zur PAC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705D6D-2F2E-8B21-CBCE-D6FB20017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39280" y="12638316"/>
            <a:ext cx="1323518" cy="2857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48697B-DAAB-2041-8959-5267B3F3F551}" type="datetime1">
              <a:rPr lang="de-DE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22.05.2025</a:t>
            </a:fld>
            <a:endParaRPr lang="de-DE" sz="1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8B2969-4FD5-0E85-91D5-FCFB82EA5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51422" y="13138492"/>
            <a:ext cx="569388" cy="32316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4A267E7-2FB9-D546-B4CB-4B505A6AD9B7}" type="slidenum">
              <a:rPr lang="de-DE" smtClean="0"/>
              <a:pPr>
                <a:spcAft>
                  <a:spcPts val="600"/>
                </a:spcAft>
              </a:pPr>
              <a:t>18</a:t>
            </a:fld>
            <a:endParaRPr lang="de-DE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CDAF44C5-2DC6-D197-C494-729EFD719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449C62-D8C4-7FB0-DC2C-13104359BA82}"/>
              </a:ext>
            </a:extLst>
          </p:cNvPr>
          <p:cNvSpPr/>
          <p:nvPr/>
        </p:nvSpPr>
        <p:spPr>
          <a:xfrm>
            <a:off x="1432455" y="12780606"/>
            <a:ext cx="20939864" cy="1593594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7E0A5155-E44E-A886-224F-721EC510ABB8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Grafik 9" descr="Ein Bild, das Kleidung, Person, Mobiliar, Im Haus enthält.&#10;&#10;KI-generierte Inhalte können fehlerhaft sein.">
            <a:extLst>
              <a:ext uri="{FF2B5EF4-FFF2-40B4-BE49-F238E27FC236}">
                <a16:creationId xmlns:a16="http://schemas.microsoft.com/office/drawing/2014/main" id="{0BAFCD9B-2270-F438-8898-AFED7548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480" y="5065256"/>
            <a:ext cx="4486035" cy="463108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938A4AE-BBC1-2541-CF72-70CA09F7F81F}"/>
              </a:ext>
            </a:extLst>
          </p:cNvPr>
          <p:cNvSpPr/>
          <p:nvPr/>
        </p:nvSpPr>
        <p:spPr>
          <a:xfrm>
            <a:off x="10746280" y="1720265"/>
            <a:ext cx="3566068" cy="2684817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7D0AA-DCF8-AE11-1F50-0EAFFF0AADD8}"/>
              </a:ext>
            </a:extLst>
          </p:cNvPr>
          <p:cNvSpPr txBox="1"/>
          <p:nvPr/>
        </p:nvSpPr>
        <p:spPr>
          <a:xfrm>
            <a:off x="11163522" y="2088047"/>
            <a:ext cx="273158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aseline="0" dirty="0">
                <a:solidFill>
                  <a:srgbClr val="00427D"/>
                </a:solidFill>
                <a:latin typeface="Arial"/>
              </a:rPr>
              <a:t>"Praxisnaher, interdisziplinärer und </a:t>
            </a:r>
            <a:r>
              <a:rPr lang="de-DE" dirty="0" err="1">
                <a:solidFill>
                  <a:srgbClr val="00427D"/>
                </a:solidFill>
                <a:latin typeface="Arial"/>
              </a:rPr>
              <a:t>anwendungsorien-tierter</a:t>
            </a:r>
            <a:r>
              <a:rPr lang="de-DE" baseline="0" dirty="0">
                <a:solidFill>
                  <a:srgbClr val="00427D"/>
                </a:solidFill>
                <a:latin typeface="Arial"/>
              </a:rPr>
              <a:t> Charakter"</a:t>
            </a:r>
            <a:endParaRPr lang="en-US" b="0" i="0" u="none" strike="noStrike" cap="none" spc="0" normalizeH="0" baseline="0" dirty="0">
              <a:ln>
                <a:noFill/>
              </a:ln>
              <a:solidFill>
                <a:srgbClr val="00427D"/>
              </a:solidFill>
              <a:effectLst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0443B24-D8BD-D3AF-0AE5-825117C10608}"/>
              </a:ext>
            </a:extLst>
          </p:cNvPr>
          <p:cNvSpPr/>
          <p:nvPr/>
        </p:nvSpPr>
        <p:spPr>
          <a:xfrm rot="2640000">
            <a:off x="15759721" y="1797924"/>
            <a:ext cx="4034444" cy="4156503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336033-B6CD-E7B1-51CF-5D75D217E029}"/>
              </a:ext>
            </a:extLst>
          </p:cNvPr>
          <p:cNvSpPr txBox="1"/>
          <p:nvPr/>
        </p:nvSpPr>
        <p:spPr>
          <a:xfrm>
            <a:off x="16102495" y="2981115"/>
            <a:ext cx="33488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Studierende sind </a:t>
            </a:r>
            <a:r>
              <a:rPr lang="de-DE" baseline="0" dirty="0">
                <a:solidFill>
                  <a:srgbClr val="00427D"/>
                </a:solidFill>
                <a:latin typeface="Arial"/>
                <a:cs typeface="Arial"/>
              </a:rPr>
              <a:t>"</a:t>
            </a:r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aktiv an der Lösung realer oder realitätsnaher Verwaltungsprobleme beteiligt."</a:t>
            </a:r>
            <a:endParaRPr lang="en-US" dirty="0">
              <a:solidFill>
                <a:srgbClr val="00427D"/>
              </a:solidFill>
              <a:latin typeface="Arial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C701346-14DF-8F22-8AC7-A5ACB0193FE8}"/>
              </a:ext>
            </a:extLst>
          </p:cNvPr>
          <p:cNvSpPr/>
          <p:nvPr/>
        </p:nvSpPr>
        <p:spPr>
          <a:xfrm rot="19500000" flipH="1">
            <a:off x="4502051" y="1923314"/>
            <a:ext cx="4062719" cy="3991605"/>
          </a:xfrm>
          <a:prstGeom prst="wedgeEllipseCallout">
            <a:avLst/>
          </a:prstGeom>
          <a:solidFill>
            <a:schemeClr val="bg1"/>
          </a:solidFill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7FFEA-D472-1D26-33D5-22FBB6C1D57A}"/>
              </a:ext>
            </a:extLst>
          </p:cNvPr>
          <p:cNvSpPr txBox="1"/>
          <p:nvPr/>
        </p:nvSpPr>
        <p:spPr>
          <a:xfrm>
            <a:off x="4922777" y="2901549"/>
            <a:ext cx="33488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aseline="0" dirty="0">
                <a:solidFill>
                  <a:srgbClr val="00427D"/>
                </a:solidFill>
                <a:latin typeface="Arial"/>
                <a:cs typeface="Arial"/>
              </a:rPr>
              <a:t>"</a:t>
            </a:r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intensive Gruppen- </a:t>
            </a:r>
            <a:r>
              <a:rPr lang="de-DE" baseline="0" dirty="0">
                <a:solidFill>
                  <a:srgbClr val="00427D"/>
                </a:solidFill>
                <a:latin typeface="Arial"/>
                <a:cs typeface="Arial"/>
              </a:rPr>
              <a:t>und </a:t>
            </a:r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Teamarbeit – sowohl unter den Studierenden als auch mit uns Dozierenden</a:t>
            </a:r>
            <a:r>
              <a:rPr lang="de-DE" baseline="0" dirty="0">
                <a:solidFill>
                  <a:srgbClr val="00427D"/>
                </a:solidFill>
                <a:latin typeface="Arial"/>
                <a:cs typeface="Arial"/>
              </a:rPr>
              <a:t>"</a:t>
            </a:r>
            <a:endParaRPr lang="en-US" dirty="0">
              <a:solidFill>
                <a:srgbClr val="00427D"/>
              </a:solidFill>
              <a:latin typeface="Arial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871A8671-E55C-871C-5FE8-E104119136FA}"/>
              </a:ext>
            </a:extLst>
          </p:cNvPr>
          <p:cNvSpPr/>
          <p:nvPr/>
        </p:nvSpPr>
        <p:spPr>
          <a:xfrm rot="14520000">
            <a:off x="2454453" y="6861693"/>
            <a:ext cx="5289510" cy="5240106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AE2D80-7489-2466-031F-EAD191E6E09E}"/>
              </a:ext>
            </a:extLst>
          </p:cNvPr>
          <p:cNvSpPr txBox="1"/>
          <p:nvPr/>
        </p:nvSpPr>
        <p:spPr>
          <a:xfrm>
            <a:off x="2953691" y="7768458"/>
            <a:ext cx="4394129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427D"/>
                </a:solidFill>
                <a:latin typeface="Arial"/>
              </a:rPr>
              <a:t>"Die praxisnahe und kollaborative Arbeitsweise hebt die PAC-Fallstudie deutlich von anderen Modulen ab und bereitet die Studierenden realitätsnah auf komplexe berufliche Herausforderungen vor – insbesondere im Projekt- und Strategiemanagement."</a:t>
            </a:r>
            <a:endParaRPr lang="en-US" sz="3500" dirty="0">
              <a:solidFill>
                <a:srgbClr val="00427D"/>
              </a:solidFill>
              <a:latin typeface="Arial"/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CEE9FB3D-9251-7C7F-72CD-7364D7A4DB02}"/>
              </a:ext>
            </a:extLst>
          </p:cNvPr>
          <p:cNvSpPr/>
          <p:nvPr/>
        </p:nvSpPr>
        <p:spPr>
          <a:xfrm rot="7920000" flipH="1">
            <a:off x="16135556" y="6742357"/>
            <a:ext cx="4359923" cy="4374169"/>
          </a:xfrm>
          <a:prstGeom prst="wedgeEllipseCallout">
            <a:avLst/>
          </a:prstGeom>
          <a:noFill/>
          <a:ln w="5715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CCDA09-0A9B-F2E9-007C-4CAC24293477}"/>
              </a:ext>
            </a:extLst>
          </p:cNvPr>
          <p:cNvSpPr txBox="1"/>
          <p:nvPr/>
        </p:nvSpPr>
        <p:spPr>
          <a:xfrm>
            <a:off x="16396623" y="7615594"/>
            <a:ext cx="3744993" cy="3095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427D"/>
                </a:solidFill>
                <a:latin typeface="Arial"/>
                <a:cs typeface="Arial"/>
              </a:rPr>
              <a:t>Es "entstehen nicht nur fundierte Praxiselemente, sondern auch essenzielle Soft Skills wie Kommunikationsstärke, strategisches Denken und lösungsorientierte Problemlösung."</a:t>
            </a:r>
            <a:endParaRPr lang="en-US" dirty="0">
              <a:solidFill>
                <a:srgbClr val="00427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18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A01157-D207-EB6E-1DA4-6A4F328F30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976F97-4A7E-62D2-CCBB-9A10C8A4B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59523" y="13138492"/>
            <a:ext cx="569388" cy="323165"/>
          </a:xfrm>
        </p:spPr>
        <p:txBody>
          <a:bodyPr/>
          <a:lstStyle/>
          <a:p>
            <a:fld id="{B4A267E7-2FB9-D546-B4CB-4B505A6AD9B7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6C099F4C-AF10-E3F0-E591-4BEEC46AF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E414AD0-B22A-7DA6-43DC-1416B60CF2DA}"/>
              </a:ext>
            </a:extLst>
          </p:cNvPr>
          <p:cNvSpPr/>
          <p:nvPr/>
        </p:nvSpPr>
        <p:spPr>
          <a:xfrm>
            <a:off x="1432455" y="12799897"/>
            <a:ext cx="22041156" cy="1323519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E875B12-9049-3529-E54C-C237CB222043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9377A26-AE16-A97E-8E44-D1AF73EA359B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de-DE"/>
              <a:t>Zeit für Ihre Fragen</a:t>
            </a:r>
          </a:p>
        </p:txBody>
      </p:sp>
    </p:spTree>
    <p:extLst>
      <p:ext uri="{BB962C8B-B14F-4D97-AF65-F5344CB8AC3E}">
        <p14:creationId xmlns:p14="http://schemas.microsoft.com/office/powerpoint/2010/main" val="121862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4D52-0DCF-13CF-87EA-FE41DF3E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DA774F0-D11C-86CE-4CB3-FE4E80DCDE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sz="4000"/>
              <a:t>Wie kann das eigenverantwortliche Arbeiten mit der Unterstützung von </a:t>
            </a:r>
            <a:r>
              <a:rPr lang="de-DE" sz="4000" err="1"/>
              <a:t>Flipped</a:t>
            </a:r>
            <a:r>
              <a:rPr lang="de-DE" sz="4000"/>
              <a:t> Classroom in der kommunalen Beratungspraxis gefördert werden?</a:t>
            </a:r>
            <a:endParaRPr lang="de-DE" sz="4000" b="0">
              <a:solidFill>
                <a:srgbClr val="000000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58E1D1-52AD-EB6B-ABD9-6A546E0DB2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4FFE86-0E99-58D6-991E-D5D7E408A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FC84CA3B-2C17-2663-FF03-A0FB1D56B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pic>
        <p:nvPicPr>
          <p:cNvPr id="2" name="Grafik 1" descr="Ein Bild, das Im Haus, Bücherregal, Person, Buch enthält.&#10;&#10;KI-generierte Inhalte können fehlerhaft sein.">
            <a:extLst>
              <a:ext uri="{FF2B5EF4-FFF2-40B4-BE49-F238E27FC236}">
                <a16:creationId xmlns:a16="http://schemas.microsoft.com/office/drawing/2014/main" id="{AA5A398D-B11E-7346-F9F3-60AA297F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16" y="3422762"/>
            <a:ext cx="6827784" cy="69598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EA7648-96E9-51BC-9093-17C843D9DEF9}"/>
              </a:ext>
            </a:extLst>
          </p:cNvPr>
          <p:cNvSpPr txBox="1"/>
          <p:nvPr/>
        </p:nvSpPr>
        <p:spPr>
          <a:xfrm>
            <a:off x="1422086" y="10352989"/>
            <a:ext cx="3308115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>
                <a:latin typeface="Arial"/>
                <a:cs typeface="Arial"/>
              </a:rPr>
              <a:t>Quelle: Mit KI generiert</a:t>
            </a:r>
            <a:endParaRPr lang="de-DE" sz="10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rial"/>
              <a:cs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0EEDC35-7CF6-4E98-FF1E-6B408362DE61}"/>
              </a:ext>
            </a:extLst>
          </p:cNvPr>
          <p:cNvSpPr/>
          <p:nvPr/>
        </p:nvSpPr>
        <p:spPr>
          <a:xfrm>
            <a:off x="1432456" y="12780491"/>
            <a:ext cx="797456" cy="1365900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C1D2D80-51A5-CD37-1AA7-6DD524457D8B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Grafik 10" descr="Ein Bild, das Kleidung, Person, Mobiliar, Im Haus enthält.&#10;&#10;KI-generierte Inhalte können fehlerhaft sein.">
            <a:extLst>
              <a:ext uri="{FF2B5EF4-FFF2-40B4-BE49-F238E27FC236}">
                <a16:creationId xmlns:a16="http://schemas.microsoft.com/office/drawing/2014/main" id="{B7C88F49-4F29-95C1-C30C-66069DD0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70" y="3431901"/>
            <a:ext cx="6762389" cy="6946015"/>
          </a:xfrm>
          <a:prstGeom prst="rect">
            <a:avLst/>
          </a:prstGeom>
        </p:spPr>
      </p:pic>
      <p:pic>
        <p:nvPicPr>
          <p:cNvPr id="12" name="Grafik 11" descr="Person, die eine Treppe hinaufgeht">
            <a:extLst>
              <a:ext uri="{FF2B5EF4-FFF2-40B4-BE49-F238E27FC236}">
                <a16:creationId xmlns:a16="http://schemas.microsoft.com/office/drawing/2014/main" id="{65F0BF0C-A3E1-F119-A91B-00F043E0F4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58" t="699" r="9965" b="-751"/>
          <a:stretch/>
        </p:blipFill>
        <p:spPr>
          <a:xfrm>
            <a:off x="15946851" y="3397332"/>
            <a:ext cx="7168187" cy="69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DBB74D-45F3-2663-2862-6DBABC2A1D86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424158" y="3419286"/>
            <a:ext cx="8122223" cy="4003169"/>
          </a:xfrm>
        </p:spPr>
        <p:txBody>
          <a:bodyPr lIns="50800" tIns="50800" rIns="50800" bIns="50800" anchor="t">
            <a:noAutofit/>
          </a:bodyPr>
          <a:lstStyle/>
          <a:p>
            <a:r>
              <a:rPr lang="de-DE" dirty="0">
                <a:solidFill>
                  <a:srgbClr val="00427D"/>
                </a:solidFill>
              </a:rPr>
              <a:t>lina.freutel@nsi-hsvn.de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A924DD-E77A-C605-5DD3-BEE5CE34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de-DE"/>
              <a:t>Lina Freutel   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3E6E0B-A907-A5B4-1DDB-5F81DA77EC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4158" y="7937732"/>
            <a:ext cx="10572197" cy="644197"/>
          </a:xfrm>
        </p:spPr>
        <p:txBody>
          <a:bodyPr lIns="50800" tIns="50800" rIns="50800" bIns="50800" anchor="t">
            <a:noAutofit/>
          </a:bodyPr>
          <a:lstStyle/>
          <a:p>
            <a:r>
              <a:rPr lang="de-DE"/>
              <a:t>Yvonne Schütz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7A13C01-BE1F-1563-DB0E-799AF149900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/>
              <a:t>Kontaktinformationen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1FE363-B675-9187-4EF6-4703626626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25CC41-AF29-4D33-DB81-03B95B44F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9608A6F2-0ACD-519D-F6C7-483C097B7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pic>
        <p:nvPicPr>
          <p:cNvPr id="12" name="Grafik 11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C55DD7CD-9513-2AAC-528F-45635A71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220" y="2419073"/>
            <a:ext cx="4905375" cy="5000625"/>
          </a:xfrm>
          <a:prstGeom prst="rect">
            <a:avLst/>
          </a:prstGeom>
        </p:spPr>
      </p:pic>
      <p:pic>
        <p:nvPicPr>
          <p:cNvPr id="13" name="Grafik 12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FFCD3492-F8D9-5D26-B426-5B561EEC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329" y="7943974"/>
            <a:ext cx="4905795" cy="5015697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58657776-96B7-96F2-FAE3-813F95185239}"/>
              </a:ext>
            </a:extLst>
          </p:cNvPr>
          <p:cNvSpPr txBox="1">
            <a:spLocks/>
          </p:cNvSpPr>
          <p:nvPr/>
        </p:nvSpPr>
        <p:spPr>
          <a:xfrm>
            <a:off x="1423004" y="8946062"/>
            <a:ext cx="8122223" cy="400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eaLnBrk="1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>
                <a:solidFill>
                  <a:srgbClr val="00427D"/>
                </a:solidFill>
              </a:rPr>
              <a:t>yvonne.schuetz@nsi-hsvn.de</a:t>
            </a:r>
          </a:p>
        </p:txBody>
      </p:sp>
      <p:pic>
        <p:nvPicPr>
          <p:cNvPr id="17" name="Grafik 16" descr="Ein Bild, das Schrift, Grafiken, Text, Design enthält.&#10;&#10;KI-generierte Inhalte können fehlerhaft sein.">
            <a:extLst>
              <a:ext uri="{FF2B5EF4-FFF2-40B4-BE49-F238E27FC236}">
                <a16:creationId xmlns:a16="http://schemas.microsoft.com/office/drawing/2014/main" id="{54ED910A-9630-EC2C-CBC7-3ACEF736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77" b="11818"/>
          <a:stretch/>
        </p:blipFill>
        <p:spPr>
          <a:xfrm>
            <a:off x="15326079" y="4713429"/>
            <a:ext cx="8104959" cy="1873049"/>
          </a:xfrm>
          <a:prstGeom prst="rect">
            <a:avLst/>
          </a:prstGeom>
        </p:spPr>
      </p:pic>
      <p:pic>
        <p:nvPicPr>
          <p:cNvPr id="18" name="Grafik 17" descr="Ein Bild, das Muster, Grafiken, Pixel, Design enthält.&#10;&#10;KI-generierte Inhalte können fehlerhaft sein.">
            <a:extLst>
              <a:ext uri="{FF2B5EF4-FFF2-40B4-BE49-F238E27FC236}">
                <a16:creationId xmlns:a16="http://schemas.microsoft.com/office/drawing/2014/main" id="{18452B19-68D3-6C38-3D7B-A86400DC66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95" r="4399" b="2947"/>
          <a:stretch/>
        </p:blipFill>
        <p:spPr>
          <a:xfrm>
            <a:off x="17015796" y="6693202"/>
            <a:ext cx="4889578" cy="49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D1DFCD0-B953-ACCB-A326-474D49B316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/>
              <a:t>Tobias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794CF0-C3B6-9953-4DE1-10CEDF37EA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9FD07B-5A22-2355-4520-38E0DE78D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9658CB67-647C-9A58-C464-A83FF97B4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pic>
        <p:nvPicPr>
          <p:cNvPr id="2" name="Grafik 1" descr="Ein Bild, das Im Haus, Bücherregal, Person, Buch enthält.&#10;&#10;KI-generierte Inhalte können fehlerhaft sein.">
            <a:extLst>
              <a:ext uri="{FF2B5EF4-FFF2-40B4-BE49-F238E27FC236}">
                <a16:creationId xmlns:a16="http://schemas.microsoft.com/office/drawing/2014/main" id="{9A190A1E-A90B-ECC6-7638-0D8EC6D6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523" y="1742970"/>
            <a:ext cx="10184442" cy="102200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8977DF5-36CD-6D4F-9DCA-8C8B99F23501}"/>
              </a:ext>
            </a:extLst>
          </p:cNvPr>
          <p:cNvSpPr txBox="1"/>
          <p:nvPr/>
        </p:nvSpPr>
        <p:spPr>
          <a:xfrm>
            <a:off x="7096880" y="12122054"/>
            <a:ext cx="3308115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dirty="0">
                <a:latin typeface="Arial"/>
                <a:cs typeface="Arial"/>
              </a:rPr>
              <a:t>Quelle: Mit KI generiert</a:t>
            </a:r>
            <a:endParaRPr lang="de-DE" sz="1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/>
              <a:cs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64B739B-9F11-A069-9BCE-7CFE143ED5A5}"/>
              </a:ext>
            </a:extLst>
          </p:cNvPr>
          <p:cNvSpPr/>
          <p:nvPr/>
        </p:nvSpPr>
        <p:spPr>
          <a:xfrm>
            <a:off x="1409366" y="12771143"/>
            <a:ext cx="1491257" cy="1553555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0FCE6602-3D16-DD33-B607-BBCDB0204F66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920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72FFE-CE74-519A-B0F4-B4459065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C018B6-7A18-8C33-28C0-9469EB8249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/>
              <a:t>Public Administration Clinic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2AC54-20A4-BCF3-1923-0C504478AB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1D1C0A-A4DC-DB3A-4817-DF2AEB109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8FA904A-2261-6DC1-5AD8-8B7B59563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7A6E7B4-29A9-A2C5-0402-54EFBFBB0BF3}"/>
              </a:ext>
            </a:extLst>
          </p:cNvPr>
          <p:cNvSpPr/>
          <p:nvPr/>
        </p:nvSpPr>
        <p:spPr>
          <a:xfrm>
            <a:off x="1409365" y="12780491"/>
            <a:ext cx="2194099" cy="1308027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14F7DDE6-21BC-3440-3515-27D9276D6062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3663DE2-BCE6-DF29-6612-0BBFDAE78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887013"/>
              </p:ext>
            </p:extLst>
          </p:nvPr>
        </p:nvGraphicFramePr>
        <p:xfrm>
          <a:off x="2050035" y="1872040"/>
          <a:ext cx="20872428" cy="10683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1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D54BE-62CC-8D32-1614-A0BF09E4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9ED23-1B35-F086-E22A-BED05D79FC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Hr. </a:t>
            </a:r>
            <a:r>
              <a:rPr lang="en-US" err="1"/>
              <a:t>Liebmeyer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4755B-A8F4-652F-D734-7062032043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F123B-8BA1-638F-CF14-411CD072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Name Autor/Autorin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19BDC-93D1-EF4D-FC87-2B956D64F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04C875-E6AB-F141-A88E-399FE1AD274D}"/>
              </a:ext>
            </a:extLst>
          </p:cNvPr>
          <p:cNvSpPr/>
          <p:nvPr/>
        </p:nvSpPr>
        <p:spPr>
          <a:xfrm>
            <a:off x="1409366" y="12780491"/>
            <a:ext cx="3538841" cy="1578102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45910856-F016-725E-A399-F25F5793EBA9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Grafik 10" descr="Ein Bild, das Kleidung, Person, Mobiliar, Im Haus enthält.&#10;&#10;KI-generierte Inhalte können fehlerhaft sein.">
            <a:extLst>
              <a:ext uri="{FF2B5EF4-FFF2-40B4-BE49-F238E27FC236}">
                <a16:creationId xmlns:a16="http://schemas.microsoft.com/office/drawing/2014/main" id="{608EE167-1C12-42CF-56C3-B81ECAE7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95" y="1728035"/>
            <a:ext cx="10813528" cy="107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4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E1442-BC3E-E7A3-A6F8-C93761C42FC0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1844342" y="3980967"/>
            <a:ext cx="11356020" cy="6231545"/>
          </a:xfrm>
        </p:spPr>
        <p:txBody>
          <a:bodyPr lIns="50800" tIns="50800" rIns="50800" bIns="50800" anchor="t">
            <a:noAutofit/>
          </a:bodyPr>
          <a:lstStyle/>
          <a:p>
            <a:r>
              <a:rPr lang="de-DE" dirty="0">
                <a:solidFill>
                  <a:srgbClr val="00427D"/>
                </a:solidFill>
              </a:rPr>
              <a:t>Praxisrelevanz der Lehre erhöhen in </a:t>
            </a:r>
            <a:r>
              <a:rPr lang="de-DE" b="1" dirty="0">
                <a:solidFill>
                  <a:srgbClr val="00427D"/>
                </a:solidFill>
              </a:rPr>
              <a:t>110 UE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Brücke von Theorie zu Praxis zu schlagen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Sie greifen aktuelle Fragestellungen aus dem Verwaltungsalltag auf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gemeinsam mit Mitarbeitenden aus den niedersächsischen Kommunal- und Landesbehörden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solidFill>
                  <a:srgbClr val="00427D"/>
                </a:solidFill>
              </a:rPr>
              <a:t>Verwaltungsangestellt auf die Zukunft vorbereiten </a:t>
            </a:r>
          </a:p>
          <a:p>
            <a:endParaRPr lang="en-US" b="1" dirty="0">
              <a:solidFill>
                <a:srgbClr val="00427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FB0E8-D3D0-6BE4-77E0-2CDCDDC3E2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Ziel der PAC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D48AD-82A5-EAD2-4160-935EC3D37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73F2A-39F6-384E-C6AB-C2E996E7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Name Autor/Autorin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AF0C4-CAE7-82AE-2C11-8A0AE0018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834487-7F00-B6D3-4470-92A46DF0E645}"/>
              </a:ext>
            </a:extLst>
          </p:cNvPr>
          <p:cNvSpPr/>
          <p:nvPr/>
        </p:nvSpPr>
        <p:spPr>
          <a:xfrm>
            <a:off x="1409366" y="12803351"/>
            <a:ext cx="4675848" cy="1427572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4EA9A20D-A2D2-55F7-0C87-321E8B1C858F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Grafik 1" descr="Ball und Basketballkorb">
            <a:extLst>
              <a:ext uri="{FF2B5EF4-FFF2-40B4-BE49-F238E27FC236}">
                <a16:creationId xmlns:a16="http://schemas.microsoft.com/office/drawing/2014/main" id="{75D28C8B-CDCB-E5CB-E2BB-32E77596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80" y="3990386"/>
            <a:ext cx="9431548" cy="62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3BF98-7CC0-6D3A-AD3E-C20F1F410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C856E15-71B9-96F1-38C6-A24DB5A2EE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/>
              <a:t>Learning Design im </a:t>
            </a:r>
            <a:r>
              <a:rPr lang="de-DE" err="1"/>
              <a:t>Constructive</a:t>
            </a:r>
            <a:r>
              <a:rPr lang="de-DE"/>
              <a:t> Alignment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63817D-9DD1-492D-ED4C-9CA04F9098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09E6-3840-4ED5-25F9-8010BD444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B1B81ED-6355-EB8F-C3A9-AAB9306E9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1F51173-8216-FBD5-B087-7097167FD655}"/>
              </a:ext>
            </a:extLst>
          </p:cNvPr>
          <p:cNvSpPr/>
          <p:nvPr/>
        </p:nvSpPr>
        <p:spPr>
          <a:xfrm>
            <a:off x="1409365" y="12780491"/>
            <a:ext cx="5995183" cy="1365900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CC852DF8-1E31-0A66-53BB-4C78BB9D3F03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F1026FAD-F620-AF6F-BB3C-7C641A48D2CB}"/>
              </a:ext>
            </a:extLst>
          </p:cNvPr>
          <p:cNvSpPr/>
          <p:nvPr/>
        </p:nvSpPr>
        <p:spPr>
          <a:xfrm>
            <a:off x="8958356" y="4846159"/>
            <a:ext cx="6463321" cy="5269186"/>
          </a:xfrm>
          <a:prstGeom prst="triangle">
            <a:avLst/>
          </a:prstGeom>
          <a:solidFill>
            <a:srgbClr val="00427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B2DB50-B18E-BC87-36F8-554B1F2BFE80}"/>
              </a:ext>
            </a:extLst>
          </p:cNvPr>
          <p:cNvSpPr txBox="1"/>
          <p:nvPr/>
        </p:nvSpPr>
        <p:spPr>
          <a:xfrm>
            <a:off x="7002250" y="1997883"/>
            <a:ext cx="10438998" cy="2774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2800" b="1" dirty="0">
                <a:solidFill>
                  <a:srgbClr val="00427D"/>
                </a:solidFill>
                <a:latin typeface="Arial"/>
              </a:rPr>
              <a:t>Lernziel: </a:t>
            </a:r>
          </a:p>
          <a:p>
            <a:r>
              <a:rPr lang="de-DE" sz="2800" dirty="0">
                <a:solidFill>
                  <a:srgbClr val="00427D"/>
                </a:solidFill>
                <a:latin typeface="Arial"/>
              </a:rPr>
              <a:t>Die Studierenden planen selbstorganisiert die Lösung eines realen Falls in einer Niedersächsischen Kommune. Sie wenden bisher gelernten Wissen, Kreativitätsmethoden und Projektmanagement an und veröffentlichen die Ergebnisse als OER.</a:t>
            </a:r>
            <a:endParaRPr lang="de-DE" sz="2800" b="0" i="0" u="none" strike="noStrike" cap="none" spc="0" normalizeH="0" baseline="0" dirty="0">
              <a:ln>
                <a:noFill/>
              </a:ln>
              <a:solidFill>
                <a:srgbClr val="00427D"/>
              </a:solidFill>
              <a:effectLst/>
              <a:uFillTx/>
              <a:latin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CF9795-8878-6C22-81DC-6EB21BAE1572}"/>
              </a:ext>
            </a:extLst>
          </p:cNvPr>
          <p:cNvSpPr txBox="1"/>
          <p:nvPr/>
        </p:nvSpPr>
        <p:spPr>
          <a:xfrm>
            <a:off x="4387296" y="8877107"/>
            <a:ext cx="4261104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2800" b="1">
                <a:solidFill>
                  <a:srgbClr val="00427D"/>
                </a:solidFill>
                <a:latin typeface="Arial"/>
              </a:rPr>
              <a:t>Methode: </a:t>
            </a:r>
          </a:p>
          <a:p>
            <a:r>
              <a:rPr lang="de-DE" sz="2800">
                <a:solidFill>
                  <a:srgbClr val="00427D"/>
                </a:solidFill>
                <a:latin typeface="Arial"/>
              </a:rPr>
              <a:t>Online Fachwissen über </a:t>
            </a:r>
            <a:r>
              <a:rPr lang="de-DE" sz="2800" err="1">
                <a:solidFill>
                  <a:srgbClr val="00427D"/>
                </a:solidFill>
                <a:latin typeface="Arial"/>
              </a:rPr>
              <a:t>Courseware</a:t>
            </a:r>
            <a:r>
              <a:rPr lang="de-DE" sz="2800">
                <a:solidFill>
                  <a:srgbClr val="00427D"/>
                </a:solidFill>
                <a:latin typeface="Arial"/>
              </a:rPr>
              <a:t> (</a:t>
            </a:r>
            <a:r>
              <a:rPr lang="de-DE" sz="2800" err="1">
                <a:solidFill>
                  <a:srgbClr val="00427D"/>
                </a:solidFill>
                <a:latin typeface="Arial"/>
              </a:rPr>
              <a:t>Stud.IP</a:t>
            </a:r>
            <a:r>
              <a:rPr lang="de-DE" sz="2800">
                <a:solidFill>
                  <a:srgbClr val="00427D"/>
                </a:solidFill>
                <a:latin typeface="Arial"/>
              </a:rPr>
              <a:t>), Fallstudie in den Kommunen vor Ort.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427D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7E52BF-4BA4-DC9F-DEBD-8EDE774CCD6C}"/>
              </a:ext>
            </a:extLst>
          </p:cNvPr>
          <p:cNvSpPr txBox="1"/>
          <p:nvPr/>
        </p:nvSpPr>
        <p:spPr>
          <a:xfrm>
            <a:off x="15792711" y="8562987"/>
            <a:ext cx="4533954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2800" b="1">
                <a:solidFill>
                  <a:srgbClr val="00427D"/>
                </a:solidFill>
                <a:latin typeface="Arial"/>
              </a:rPr>
              <a:t>Prüfung: </a:t>
            </a:r>
          </a:p>
          <a:p>
            <a:r>
              <a:rPr lang="de-DE" sz="2800">
                <a:solidFill>
                  <a:srgbClr val="00427D"/>
                </a:solidFill>
                <a:latin typeface="Arial"/>
              </a:rPr>
              <a:t>Vorstellung der Fallstudie als Präsentationsprüfung: mit Durchführungs-, Problembeschreibung und mehreren Lösungsätzen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427D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31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5A673-E66B-E039-D8BB-3051690C9C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Das Modul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38DBB-7B0F-3E05-417D-880697D4D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8F5D-450D-8A1A-78E0-256C402B7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Name Autor/Autorin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2CDFD-9641-82A7-B842-57F310311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29B1321-65AE-526F-E9C0-8112C507A131}"/>
              </a:ext>
            </a:extLst>
          </p:cNvPr>
          <p:cNvSpPr/>
          <p:nvPr/>
        </p:nvSpPr>
        <p:spPr>
          <a:xfrm>
            <a:off x="1409366" y="12771028"/>
            <a:ext cx="8258669" cy="1375363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CDB1E0-A778-C651-D9B2-29BAE19B84A7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3DA44374-B213-850F-87B8-21878ECEE6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429422"/>
              </p:ext>
            </p:extLst>
          </p:nvPr>
        </p:nvGraphicFramePr>
        <p:xfrm>
          <a:off x="10953908" y="2469327"/>
          <a:ext cx="12433405" cy="9635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" name="Grafik 80" descr="Person, die eine Treppe hinaufgeht">
            <a:extLst>
              <a:ext uri="{FF2B5EF4-FFF2-40B4-BE49-F238E27FC236}">
                <a16:creationId xmlns:a16="http://schemas.microsoft.com/office/drawing/2014/main" id="{72A17382-8608-D60A-87E9-CE49DABDF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97" y="3436916"/>
            <a:ext cx="9689724" cy="69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8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4F6C-8E3D-C817-9F71-0F4C56596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C1C1E8-1E6E-FB87-5D19-03728BF57B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/>
              <a:t>Online Selbstlernphase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135535-E89A-2898-4FB4-9D7312057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48697B-DAAB-2041-8959-5267B3F3F551}" type="datetime1">
              <a:rPr lang="de-DE" smtClean="0"/>
              <a:pPr/>
              <a:t>22.05.2025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B08F4F-75DC-EA33-A422-E58C76DA9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A267E7-2FB9-D546-B4CB-4B505A6AD9B7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63974A6C-A831-D9E7-E831-9A1F198C8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929677" y="9345841"/>
            <a:ext cx="5261432" cy="285750"/>
          </a:xfrm>
        </p:spPr>
        <p:txBody>
          <a:bodyPr/>
          <a:lstStyle/>
          <a:p>
            <a:pPr algn="l"/>
            <a:r>
              <a:rPr lang="de-DE">
                <a:latin typeface="Arial"/>
                <a:cs typeface="Arial"/>
              </a:rPr>
              <a:t>Yvonne Schütz&amp; Lina Freutel</a:t>
            </a:r>
            <a:endParaRPr lang="de-DE"/>
          </a:p>
        </p:txBody>
      </p:sp>
      <p:pic>
        <p:nvPicPr>
          <p:cNvPr id="3" name="Courseware PAC Nachhaltigkeit">
            <a:hlinkClick r:id="" action="ppaction://media"/>
            <a:extLst>
              <a:ext uri="{FF2B5EF4-FFF2-40B4-BE49-F238E27FC236}">
                <a16:creationId xmlns:a16="http://schemas.microsoft.com/office/drawing/2014/main" id="{2F29FE78-A316-9126-7775-0166C97F4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1415" y="3747478"/>
            <a:ext cx="12504358" cy="708093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D14E517-3203-2C4E-27CF-5D054F739967}"/>
              </a:ext>
            </a:extLst>
          </p:cNvPr>
          <p:cNvSpPr/>
          <p:nvPr/>
        </p:nvSpPr>
        <p:spPr>
          <a:xfrm>
            <a:off x="2221992" y="2491744"/>
            <a:ext cx="6330267" cy="2072362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de-DE" sz="3200" dirty="0">
                <a:solidFill>
                  <a:srgbClr val="FFFFFF"/>
                </a:solidFill>
                <a:latin typeface="Arial"/>
                <a:ea typeface="Helvetica Neue Medium"/>
                <a:cs typeface="Arial"/>
              </a:rPr>
              <a:t>Verschiedene Methoden: </a:t>
            </a:r>
          </a:p>
          <a:p>
            <a:pPr defTabSz="825500"/>
            <a:r>
              <a:rPr lang="de-DE" sz="3200" dirty="0">
                <a:solidFill>
                  <a:srgbClr val="FFFFFF"/>
                </a:solidFill>
                <a:latin typeface="Arial"/>
                <a:ea typeface="Helvetica Neue Medium"/>
                <a:cs typeface="Arial"/>
              </a:rPr>
              <a:t>Videos, Quizze, Links, Rechercheaufgaben, Grafiken, Dokumente</a:t>
            </a:r>
            <a:endParaRPr lang="de-D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Helvetica Neue Medium"/>
              <a:cs typeface="Arial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5F135C4-0F33-EA8F-7527-9F64FF42D03C}"/>
              </a:ext>
            </a:extLst>
          </p:cNvPr>
          <p:cNvSpPr/>
          <p:nvPr/>
        </p:nvSpPr>
        <p:spPr>
          <a:xfrm>
            <a:off x="2221992" y="5261550"/>
            <a:ext cx="6330267" cy="2072362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de-DE" sz="3200">
                <a:solidFill>
                  <a:srgbClr val="FFFFFF"/>
                </a:solidFill>
                <a:latin typeface="Arial"/>
                <a:cs typeface="Arial"/>
              </a:rPr>
              <a:t>Selbstorganisiertes, eigenverantwortliches Lernen, passend zum Lernstand des Moduls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A8AB9B8-AC57-3DFE-23C7-93E48E18D065}"/>
              </a:ext>
            </a:extLst>
          </p:cNvPr>
          <p:cNvSpPr/>
          <p:nvPr/>
        </p:nvSpPr>
        <p:spPr>
          <a:xfrm>
            <a:off x="2221992" y="7963862"/>
            <a:ext cx="6330267" cy="1579920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de-DE" sz="3200">
              <a:solidFill>
                <a:srgbClr val="FFFFFF"/>
              </a:solidFill>
              <a:latin typeface="Arial"/>
              <a:cs typeface="Arial"/>
            </a:endParaRPr>
          </a:p>
          <a:p>
            <a:pPr defTabSz="825500"/>
            <a:r>
              <a:rPr lang="de-DE" sz="3200">
                <a:solidFill>
                  <a:srgbClr val="FFFFFF"/>
                </a:solidFill>
                <a:latin typeface="Arial"/>
                <a:cs typeface="Arial"/>
              </a:rPr>
              <a:t>Digitale Begleitung</a:t>
            </a:r>
            <a:endParaRPr lang="de-DE"/>
          </a:p>
          <a:p>
            <a:pPr defTabSz="825500"/>
            <a:endParaRPr lang="de-DE" sz="32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319884-472F-12E5-ED63-DE38AE7AE8E7}"/>
              </a:ext>
            </a:extLst>
          </p:cNvPr>
          <p:cNvSpPr/>
          <p:nvPr/>
        </p:nvSpPr>
        <p:spPr>
          <a:xfrm>
            <a:off x="1408391" y="12776807"/>
            <a:ext cx="9604803" cy="1346609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5F56713B-5390-5C65-B509-5E38B5BF342F}"/>
              </a:ext>
            </a:extLst>
          </p:cNvPr>
          <p:cNvSpPr/>
          <p:nvPr/>
        </p:nvSpPr>
        <p:spPr>
          <a:xfrm>
            <a:off x="1408391" y="12768625"/>
            <a:ext cx="22160033" cy="933589"/>
          </a:xfrm>
          <a:custGeom>
            <a:avLst/>
            <a:gdLst>
              <a:gd name="connsiteX0" fmla="*/ 344169 w 22160033"/>
              <a:gd name="connsiteY0" fmla="*/ 341937 h 933589"/>
              <a:gd name="connsiteX1" fmla="*/ 219312 w 22160033"/>
              <a:gd name="connsiteY1" fmla="*/ 466794 h 933589"/>
              <a:gd name="connsiteX2" fmla="*/ 344169 w 22160033"/>
              <a:gd name="connsiteY2" fmla="*/ 591651 h 933589"/>
              <a:gd name="connsiteX3" fmla="*/ 21815865 w 22160033"/>
              <a:gd name="connsiteY3" fmla="*/ 591651 h 933589"/>
              <a:gd name="connsiteX4" fmla="*/ 21940721 w 22160033"/>
              <a:gd name="connsiteY4" fmla="*/ 466794 h 933589"/>
              <a:gd name="connsiteX5" fmla="*/ 21815865 w 22160033"/>
              <a:gd name="connsiteY5" fmla="*/ 341937 h 933589"/>
              <a:gd name="connsiteX6" fmla="*/ 0 w 22160033"/>
              <a:gd name="connsiteY6" fmla="*/ 0 h 933589"/>
              <a:gd name="connsiteX7" fmla="*/ 22160033 w 22160033"/>
              <a:gd name="connsiteY7" fmla="*/ 0 h 933589"/>
              <a:gd name="connsiteX8" fmla="*/ 22160033 w 22160033"/>
              <a:gd name="connsiteY8" fmla="*/ 933589 h 933589"/>
              <a:gd name="connsiteX9" fmla="*/ 0 w 22160033"/>
              <a:gd name="connsiteY9" fmla="*/ 933589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0033" h="933589">
                <a:moveTo>
                  <a:pt x="344169" y="341937"/>
                </a:moveTo>
                <a:cubicBezTo>
                  <a:pt x="275212" y="341937"/>
                  <a:pt x="219312" y="397837"/>
                  <a:pt x="219312" y="466794"/>
                </a:cubicBezTo>
                <a:cubicBezTo>
                  <a:pt x="219312" y="535751"/>
                  <a:pt x="275212" y="591651"/>
                  <a:pt x="344169" y="591651"/>
                </a:cubicBezTo>
                <a:lnTo>
                  <a:pt x="21815865" y="591651"/>
                </a:lnTo>
                <a:cubicBezTo>
                  <a:pt x="21884821" y="591651"/>
                  <a:pt x="21940721" y="535751"/>
                  <a:pt x="21940721" y="466794"/>
                </a:cubicBezTo>
                <a:cubicBezTo>
                  <a:pt x="21940721" y="397837"/>
                  <a:pt x="21884821" y="341937"/>
                  <a:pt x="21815865" y="341937"/>
                </a:cubicBezTo>
                <a:close/>
                <a:moveTo>
                  <a:pt x="0" y="0"/>
                </a:moveTo>
                <a:lnTo>
                  <a:pt x="22160033" y="0"/>
                </a:lnTo>
                <a:lnTo>
                  <a:pt x="22160033" y="933589"/>
                </a:lnTo>
                <a:lnTo>
                  <a:pt x="0" y="9335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A26BE83-38E2-52B4-4D00-8DFCADC7C171}"/>
              </a:ext>
            </a:extLst>
          </p:cNvPr>
          <p:cNvSpPr/>
          <p:nvPr/>
        </p:nvSpPr>
        <p:spPr>
          <a:xfrm>
            <a:off x="2221992" y="10132375"/>
            <a:ext cx="6330267" cy="1579920"/>
          </a:xfrm>
          <a:prstGeom prst="rect">
            <a:avLst/>
          </a:prstGeom>
          <a:solidFill>
            <a:srgbClr val="00427D"/>
          </a:solidFill>
          <a:ln w="12700" cap="flat">
            <a:solidFill>
              <a:srgbClr val="00427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de-DE" sz="3200">
              <a:solidFill>
                <a:srgbClr val="FFFFFF"/>
              </a:solidFill>
              <a:latin typeface="Arial"/>
              <a:cs typeface="Arial"/>
            </a:endParaRPr>
          </a:p>
          <a:p>
            <a:pPr defTabSz="825500"/>
            <a:r>
              <a:rPr lang="de-DE" sz="3200">
                <a:solidFill>
                  <a:srgbClr val="FFFFFF"/>
                </a:solidFill>
                <a:latin typeface="Arial"/>
                <a:cs typeface="Arial"/>
              </a:rPr>
              <a:t>Im </a:t>
            </a:r>
            <a:r>
              <a:rPr lang="de-DE" sz="3200" err="1">
                <a:solidFill>
                  <a:srgbClr val="FFFFFF"/>
                </a:solidFill>
                <a:latin typeface="Arial"/>
                <a:cs typeface="Arial"/>
              </a:rPr>
              <a:t>Flipped</a:t>
            </a:r>
            <a:r>
              <a:rPr lang="de-DE" sz="3200">
                <a:solidFill>
                  <a:srgbClr val="FFFFFF"/>
                </a:solidFill>
                <a:latin typeface="Arial"/>
                <a:cs typeface="Arial"/>
              </a:rPr>
              <a:t> Classroom</a:t>
            </a:r>
          </a:p>
          <a:p>
            <a:pPr defTabSz="825500"/>
            <a:endParaRPr lang="de-DE" sz="320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15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SI_Folienmaster.pptx" id="{47E04210-EE89-4E0C-AE27-E0E3591D8268}" vid="{7D3A17FA-DD49-4948-A44C-329574424EB0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4c8a1247-f917-488b-9417-53f5ddb57dbb" xsi:nil="true"/>
    <Self_Registration_Enabled xmlns="4c8a1247-f917-488b-9417-53f5ddb57dbb" xsi:nil="true"/>
    <Has_Leaders_Only_SectionGroup xmlns="4c8a1247-f917-488b-9417-53f5ddb57dbb" xsi:nil="true"/>
    <Teams_Channel_Section_Location xmlns="4c8a1247-f917-488b-9417-53f5ddb57dbb" xsi:nil="true"/>
    <Leaders xmlns="4c8a1247-f917-488b-9417-53f5ddb57dbb">
      <UserInfo>
        <DisplayName/>
        <AccountId xsi:nil="true"/>
        <AccountType/>
      </UserInfo>
    </Leaders>
    <Math_Settings xmlns="4c8a1247-f917-488b-9417-53f5ddb57dbb" xsi:nil="true"/>
    <Invited_Members xmlns="4c8a1247-f917-488b-9417-53f5ddb57dbb" xsi:nil="true"/>
    <FolderType xmlns="4c8a1247-f917-488b-9417-53f5ddb57dbb" xsi:nil="true"/>
    <LMS_Mappings xmlns="4c8a1247-f917-488b-9417-53f5ddb57dbb" xsi:nil="true"/>
    <CultureName xmlns="4c8a1247-f917-488b-9417-53f5ddb57dbb" xsi:nil="true"/>
    <Owner xmlns="4c8a1247-f917-488b-9417-53f5ddb57dbb">
      <UserInfo>
        <DisplayName/>
        <AccountId xsi:nil="true"/>
        <AccountType/>
      </UserInfo>
    </Owner>
    <DefaultSectionNames xmlns="4c8a1247-f917-488b-9417-53f5ddb57dbb" xsi:nil="true"/>
    <Is_Collaboration_Space_Locked xmlns="4c8a1247-f917-488b-9417-53f5ddb57dbb" xsi:nil="true"/>
    <_activity xmlns="4c8a1247-f917-488b-9417-53f5ddb57dbb" xsi:nil="true"/>
    <Invited_Leaders xmlns="4c8a1247-f917-488b-9417-53f5ddb57dbb" xsi:nil="true"/>
    <IsNotebookLocked xmlns="4c8a1247-f917-488b-9417-53f5ddb57dbb" xsi:nil="true"/>
    <NotebookType xmlns="4c8a1247-f917-488b-9417-53f5ddb57dbb" xsi:nil="true"/>
    <Distribution_Groups xmlns="4c8a1247-f917-488b-9417-53f5ddb57dbb" xsi:nil="true"/>
    <Members xmlns="4c8a1247-f917-488b-9417-53f5ddb57dbb">
      <UserInfo>
        <DisplayName/>
        <AccountId xsi:nil="true"/>
        <AccountType/>
      </UserInfo>
    </Members>
    <Member_Groups xmlns="4c8a1247-f917-488b-9417-53f5ddb57dbb">
      <UserInfo>
        <DisplayName/>
        <AccountId xsi:nil="true"/>
        <AccountType/>
      </UserInfo>
    </Member_Groups>
    <AppVersion xmlns="4c8a1247-f917-488b-9417-53f5ddb57dbb" xsi:nil="true"/>
    <TeamsChannelId xmlns="4c8a1247-f917-488b-9417-53f5ddb57db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AC4BA0EC8E5B4B91671CE091873E54" ma:contentTypeVersion="32" ma:contentTypeDescription="Ein neues Dokument erstellen." ma:contentTypeScope="" ma:versionID="7ea6b5781bed5491d386f991d5a9332b">
  <xsd:schema xmlns:xsd="http://www.w3.org/2001/XMLSchema" xmlns:xs="http://www.w3.org/2001/XMLSchema" xmlns:p="http://schemas.microsoft.com/office/2006/metadata/properties" xmlns:ns3="4c8a1247-f917-488b-9417-53f5ddb57dbb" targetNamespace="http://schemas.microsoft.com/office/2006/metadata/properties" ma:root="true" ma:fieldsID="a0031f97896e43c55e65ff658dd7db27" ns3:_="">
    <xsd:import namespace="4c8a1247-f917-488b-9417-53f5ddb57db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Leaders" minOccurs="0"/>
                <xsd:element ref="ns3:Members" minOccurs="0"/>
                <xsd:element ref="ns3:Member_Groups" minOccurs="0"/>
                <xsd:element ref="ns3:Distribution_Groups" minOccurs="0"/>
                <xsd:element ref="ns3:LMS_Mappings" minOccurs="0"/>
                <xsd:element ref="ns3:Invited_Leaders" minOccurs="0"/>
                <xsd:element ref="ns3:Invited_Members" minOccurs="0"/>
                <xsd:element ref="ns3:Self_Registration_Enabled" minOccurs="0"/>
                <xsd:element ref="ns3:Has_Leaders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a1247-f917-488b-9417-53f5ddb57db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NotebookType" ma:index="9" nillable="true" ma:displayName="Notebook Type" ma:internalName="NotebookType">
      <xsd:simpleType>
        <xsd:restriction base="dms:Text"/>
      </xsd:simpleType>
    </xsd:element>
    <xsd:element name="FolderType" ma:index="10" nillable="true" ma:displayName="Folder Type" ma:internalName="FolderType">
      <xsd:simpleType>
        <xsd:restriction base="dms:Text"/>
      </xsd:simpleType>
    </xsd:element>
    <xsd:element name="CultureName" ma:index="11" nillable="true" ma:displayName="Culture Name" ma:internalName="CultureName">
      <xsd:simpleType>
        <xsd:restriction base="dms:Text"/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msChannelId" ma:index="13" nillable="true" ma:displayName="Teams Channel Id" ma:internalName="TeamsChannelId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5" nillable="true" ma:displayName="Math Settings" ma:internalName="Math_Settings">
      <xsd:simpleType>
        <xsd:restriction base="dms:Text"/>
      </xsd:simple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IsNotebookLocked" ma:index="28" nillable="true" ma:displayName="Is Notebook Locked" ma:internalName="IsNotebookLocked">
      <xsd:simpleType>
        <xsd:restriction base="dms:Boolean"/>
      </xsd:simpleType>
    </xsd:element>
    <xsd:element name="Teams_Channel_Section_Location" ma:index="29" nillable="true" ma:displayName="Teams Channel Section Location" ma:internalName="Teams_Channel_Section_Location">
      <xsd:simpleType>
        <xsd:restriction base="dms:Text"/>
      </xsd:simpleType>
    </xsd:element>
    <xsd:element name="_activity" ma:index="30" nillable="true" ma:displayName="_activity" ma:hidden="true" ma:internalName="_activity">
      <xsd:simpleType>
        <xsd:restriction base="dms:Note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3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EAF3CA-17EF-48BE-AB2E-68FBDC65F5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8E58A6-2EDE-4370-B371-99BB73A16332}">
  <ds:schemaRefs>
    <ds:schemaRef ds:uri="4c8a1247-f917-488b-9417-53f5ddb57d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F05659-D735-4382-807E-6FC8A2F863EA}">
  <ds:schemaRefs>
    <ds:schemaRef ds:uri="4c8a1247-f917-488b-9417-53f5ddb57d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NSI_Folienmaster</Template>
  <TotalTime>0</TotalTime>
  <Words>2195</Words>
  <Application>Microsoft Office PowerPoint</Application>
  <PresentationFormat>Custom</PresentationFormat>
  <Paragraphs>337</Paragraphs>
  <Slides>20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Schütz, Yvonne</dc:creator>
  <cp:lastModifiedBy>Schütz, Yvonne</cp:lastModifiedBy>
  <cp:revision>10</cp:revision>
  <dcterms:created xsi:type="dcterms:W3CDTF">2025-02-21T10:03:46Z</dcterms:created>
  <dcterms:modified xsi:type="dcterms:W3CDTF">2025-05-22T09:18:41Z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0x010100A2AC4BA0EC8E5B4B91671CE091873E54</vt:lpwstr>
  </property>
</Properties>
</file>